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31"/>
  </p:notesMasterIdLst>
  <p:sldIdLst>
    <p:sldId id="256" r:id="rId5"/>
    <p:sldId id="257" r:id="rId6"/>
    <p:sldId id="258" r:id="rId7"/>
    <p:sldId id="259" r:id="rId8"/>
    <p:sldId id="260" r:id="rId9"/>
    <p:sldId id="261" r:id="rId10"/>
    <p:sldId id="262" r:id="rId11"/>
    <p:sldId id="264" r:id="rId12"/>
    <p:sldId id="263" r:id="rId13"/>
    <p:sldId id="265" r:id="rId14"/>
    <p:sldId id="266" r:id="rId15"/>
    <p:sldId id="267" r:id="rId16"/>
    <p:sldId id="268" r:id="rId17"/>
    <p:sldId id="270" r:id="rId18"/>
    <p:sldId id="269" r:id="rId19"/>
    <p:sldId id="271" r:id="rId20"/>
    <p:sldId id="272" r:id="rId21"/>
    <p:sldId id="282" r:id="rId22"/>
    <p:sldId id="274" r:id="rId23"/>
    <p:sldId id="273" r:id="rId24"/>
    <p:sldId id="275" r:id="rId25"/>
    <p:sldId id="276" r:id="rId26"/>
    <p:sldId id="277" r:id="rId27"/>
    <p:sldId id="278" r:id="rId28"/>
    <p:sldId id="279" r:id="rId29"/>
    <p:sldId id="280"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15264-F651-2711-2840-3BF0CFE9CCBD}" v="3" dt="2026-03-03T14:35:23.561"/>
    <p1510:client id="{145A2F2B-E250-F04E-9E00-33022EBDBC8A}" v="13" dt="2026-03-02T16:31:39.184"/>
    <p1510:client id="{36E36056-0D38-E2DB-EF2B-B4744D341E39}" v="25" dt="2026-03-03T14:20:50.066"/>
    <p1510:client id="{933A62A3-CABA-CA21-4454-5EEEC08EA153}" v="692" dt="2026-03-02T13:10:12.633"/>
    <p1510:client id="{B5FDB587-A319-EB6F-79C3-F38A6947242A}" v="379" dt="2026-03-03T14:30:58.831"/>
    <p1510:client id="{D0C9E707-4FBB-3803-2D84-423F53DC7C34}" v="28" dt="2026-03-03T13:03:06.97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64"/>
    <p:restoredTop sz="94658"/>
  </p:normalViewPr>
  <p:slideViewPr>
    <p:cSldViewPr snapToGrid="0">
      <p:cViewPr varScale="1">
        <p:scale>
          <a:sx n="120" d="100"/>
          <a:sy n="120" d="100"/>
        </p:scale>
        <p:origin x="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0A5F8B-CC20-4F2D-ACA2-0F5C640A29E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C034640-C171-4FFA-843A-9BFCBE53C6BD}">
      <dgm:prSet/>
      <dgm:spPr/>
      <dgm:t>
        <a:bodyPr/>
        <a:lstStyle/>
        <a:p>
          <a:r>
            <a:rPr lang="nl-NL"/>
            <a:t>Maatschappijleer</a:t>
          </a:r>
          <a:endParaRPr lang="en-US"/>
        </a:p>
      </dgm:t>
    </dgm:pt>
    <dgm:pt modelId="{D3E6C1D5-DD76-4D78-B191-6A5A0D66EB6B}" type="parTrans" cxnId="{E2DDD5A7-EE72-4AC8-9174-87937AD7AB9F}">
      <dgm:prSet/>
      <dgm:spPr/>
      <dgm:t>
        <a:bodyPr/>
        <a:lstStyle/>
        <a:p>
          <a:endParaRPr lang="en-US"/>
        </a:p>
      </dgm:t>
    </dgm:pt>
    <dgm:pt modelId="{B60F5738-C1EC-48C8-A730-B2014FD1D1BC}" type="sibTrans" cxnId="{E2DDD5A7-EE72-4AC8-9174-87937AD7AB9F}">
      <dgm:prSet/>
      <dgm:spPr/>
      <dgm:t>
        <a:bodyPr/>
        <a:lstStyle/>
        <a:p>
          <a:endParaRPr lang="en-US"/>
        </a:p>
      </dgm:t>
    </dgm:pt>
    <dgm:pt modelId="{BB65C460-0F6C-4469-A454-A8B7AD98F164}">
      <dgm:prSet/>
      <dgm:spPr/>
      <dgm:t>
        <a:bodyPr/>
        <a:lstStyle/>
        <a:p>
          <a:r>
            <a:rPr lang="nl-NL"/>
            <a:t>SE = eindcijfer</a:t>
          </a:r>
          <a:endParaRPr lang="en-US"/>
        </a:p>
      </dgm:t>
    </dgm:pt>
    <dgm:pt modelId="{9AD70EDD-6535-457D-BD31-4BAC10101C15}" type="parTrans" cxnId="{48A36D19-54F3-4668-A6B4-ADE8141566CC}">
      <dgm:prSet/>
      <dgm:spPr/>
      <dgm:t>
        <a:bodyPr/>
        <a:lstStyle/>
        <a:p>
          <a:endParaRPr lang="en-US"/>
        </a:p>
      </dgm:t>
    </dgm:pt>
    <dgm:pt modelId="{02AB49C0-0D19-4332-B34B-7022B1BADA2C}" type="sibTrans" cxnId="{48A36D19-54F3-4668-A6B4-ADE8141566CC}">
      <dgm:prSet/>
      <dgm:spPr/>
      <dgm:t>
        <a:bodyPr/>
        <a:lstStyle/>
        <a:p>
          <a:endParaRPr lang="en-US"/>
        </a:p>
      </dgm:t>
    </dgm:pt>
    <dgm:pt modelId="{C132A1AB-568F-4BF1-A97D-A03D2D91EAF6}">
      <dgm:prSet/>
      <dgm:spPr/>
      <dgm:t>
        <a:bodyPr/>
        <a:lstStyle/>
        <a:p>
          <a:r>
            <a:rPr lang="nl-NL"/>
            <a:t>Wenselijk een 7 afgerond</a:t>
          </a:r>
          <a:endParaRPr lang="en-US"/>
        </a:p>
      </dgm:t>
    </dgm:pt>
    <dgm:pt modelId="{14DD2061-43D8-490D-9993-F461EB4580C3}" type="parTrans" cxnId="{1ACD9D68-4227-4D94-A0DA-0C46D0B78E0A}">
      <dgm:prSet/>
      <dgm:spPr/>
      <dgm:t>
        <a:bodyPr/>
        <a:lstStyle/>
        <a:p>
          <a:endParaRPr lang="en-US"/>
        </a:p>
      </dgm:t>
    </dgm:pt>
    <dgm:pt modelId="{F772EE4B-A934-4618-9AAA-D530EC630AA8}" type="sibTrans" cxnId="{1ACD9D68-4227-4D94-A0DA-0C46D0B78E0A}">
      <dgm:prSet/>
      <dgm:spPr/>
      <dgm:t>
        <a:bodyPr/>
        <a:lstStyle/>
        <a:p>
          <a:endParaRPr lang="en-US"/>
        </a:p>
      </dgm:t>
    </dgm:pt>
    <dgm:pt modelId="{486D9B12-0960-4963-90A2-1EB4E0AF2791}">
      <dgm:prSet/>
      <dgm:spPr/>
      <dgm:t>
        <a:bodyPr/>
        <a:lstStyle/>
        <a:p>
          <a:r>
            <a:rPr lang="nl-NL"/>
            <a:t>6,8 – eindcijfer een 7 </a:t>
          </a:r>
          <a:endParaRPr lang="en-US"/>
        </a:p>
      </dgm:t>
    </dgm:pt>
    <dgm:pt modelId="{3B6CF7D2-29D3-4020-BEFF-1E56DD44B3B1}" type="parTrans" cxnId="{D5812C24-E980-4FD1-88D7-85BB32B9FC37}">
      <dgm:prSet/>
      <dgm:spPr/>
      <dgm:t>
        <a:bodyPr/>
        <a:lstStyle/>
        <a:p>
          <a:endParaRPr lang="en-US"/>
        </a:p>
      </dgm:t>
    </dgm:pt>
    <dgm:pt modelId="{1E952318-8F33-4ECF-BE6F-DCF426FFF5A0}" type="sibTrans" cxnId="{D5812C24-E980-4FD1-88D7-85BB32B9FC37}">
      <dgm:prSet/>
      <dgm:spPr/>
      <dgm:t>
        <a:bodyPr/>
        <a:lstStyle/>
        <a:p>
          <a:endParaRPr lang="en-US"/>
        </a:p>
      </dgm:t>
    </dgm:pt>
    <dgm:pt modelId="{E63725D9-0782-4E94-B519-1961D099BF17}">
      <dgm:prSet/>
      <dgm:spPr/>
      <dgm:t>
        <a:bodyPr/>
        <a:lstStyle/>
        <a:p>
          <a:r>
            <a:rPr lang="nl-NL"/>
            <a:t>een 6,49 = 6,5 = eindcijfer een 7 (alleen op SE niet op CE)</a:t>
          </a:r>
          <a:endParaRPr lang="en-US"/>
        </a:p>
      </dgm:t>
    </dgm:pt>
    <dgm:pt modelId="{DAADB57B-C1E5-40C9-99C8-941C8C1C7EEE}" type="parTrans" cxnId="{FE4457AB-7C66-436C-872F-70EC9ABA6B9B}">
      <dgm:prSet/>
      <dgm:spPr/>
      <dgm:t>
        <a:bodyPr/>
        <a:lstStyle/>
        <a:p>
          <a:endParaRPr lang="en-US"/>
        </a:p>
      </dgm:t>
    </dgm:pt>
    <dgm:pt modelId="{9FD33584-C904-4D17-9A90-12692FA7CFFD}" type="sibTrans" cxnId="{FE4457AB-7C66-436C-872F-70EC9ABA6B9B}">
      <dgm:prSet/>
      <dgm:spPr/>
      <dgm:t>
        <a:bodyPr/>
        <a:lstStyle/>
        <a:p>
          <a:endParaRPr lang="en-US"/>
        </a:p>
      </dgm:t>
    </dgm:pt>
    <dgm:pt modelId="{4EEF8BED-4DC6-418A-B62E-66307085E1B4}">
      <dgm:prSet/>
      <dgm:spPr/>
      <dgm:t>
        <a:bodyPr/>
        <a:lstStyle/>
        <a:p>
          <a:r>
            <a:rPr lang="nl-NL"/>
            <a:t>Extra herkansing voor dit vak op 26 mrt voor de 7!</a:t>
          </a:r>
          <a:endParaRPr lang="en-US"/>
        </a:p>
      </dgm:t>
    </dgm:pt>
    <dgm:pt modelId="{4C7DD1CB-1CF9-4B44-84D4-2B06D2836921}" type="parTrans" cxnId="{9296F9ED-1F48-4048-8EB4-8125466EB9C2}">
      <dgm:prSet/>
      <dgm:spPr/>
      <dgm:t>
        <a:bodyPr/>
        <a:lstStyle/>
        <a:p>
          <a:endParaRPr lang="en-US"/>
        </a:p>
      </dgm:t>
    </dgm:pt>
    <dgm:pt modelId="{D678C4CD-F511-4422-841D-C7BA69A0BF2E}" type="sibTrans" cxnId="{9296F9ED-1F48-4048-8EB4-8125466EB9C2}">
      <dgm:prSet/>
      <dgm:spPr/>
      <dgm:t>
        <a:bodyPr/>
        <a:lstStyle/>
        <a:p>
          <a:endParaRPr lang="en-US"/>
        </a:p>
      </dgm:t>
    </dgm:pt>
    <dgm:pt modelId="{4CC5BEDD-FF1B-43F9-907B-92E0421945F3}">
      <dgm:prSet/>
      <dgm:spPr/>
      <dgm:t>
        <a:bodyPr/>
        <a:lstStyle/>
        <a:p>
          <a:r>
            <a:rPr lang="nl-NL"/>
            <a:t>LO</a:t>
          </a:r>
          <a:endParaRPr lang="en-US"/>
        </a:p>
      </dgm:t>
    </dgm:pt>
    <dgm:pt modelId="{3E6746AA-D247-44B8-A896-5FC123B33D0F}" type="parTrans" cxnId="{F7AC177F-7FAC-4EB0-8F2F-7F7CE9F94192}">
      <dgm:prSet/>
      <dgm:spPr/>
      <dgm:t>
        <a:bodyPr/>
        <a:lstStyle/>
        <a:p>
          <a:endParaRPr lang="en-US"/>
        </a:p>
      </dgm:t>
    </dgm:pt>
    <dgm:pt modelId="{B7ED7A41-BBFB-446F-9DDA-B0F5110574C1}" type="sibTrans" cxnId="{F7AC177F-7FAC-4EB0-8F2F-7F7CE9F94192}">
      <dgm:prSet/>
      <dgm:spPr/>
      <dgm:t>
        <a:bodyPr/>
        <a:lstStyle/>
        <a:p>
          <a:endParaRPr lang="en-US"/>
        </a:p>
      </dgm:t>
    </dgm:pt>
    <dgm:pt modelId="{C3C8C247-1B92-4CA8-B45F-60A65A442216}">
      <dgm:prSet/>
      <dgm:spPr/>
      <dgm:t>
        <a:bodyPr/>
        <a:lstStyle/>
        <a:p>
          <a:r>
            <a:rPr lang="nl-NL"/>
            <a:t>Alle handelingsdelen moet met een voldoende zijn behaald</a:t>
          </a:r>
          <a:endParaRPr lang="en-US"/>
        </a:p>
      </dgm:t>
    </dgm:pt>
    <dgm:pt modelId="{E6588033-4526-4328-ABD7-BABA7F685F13}" type="parTrans" cxnId="{0737AC9E-2340-4556-A7D1-D7FB1B59A798}">
      <dgm:prSet/>
      <dgm:spPr/>
      <dgm:t>
        <a:bodyPr/>
        <a:lstStyle/>
        <a:p>
          <a:endParaRPr lang="en-US"/>
        </a:p>
      </dgm:t>
    </dgm:pt>
    <dgm:pt modelId="{8EF9A07E-7DDF-48BA-A984-84AF61606EBE}" type="sibTrans" cxnId="{0737AC9E-2340-4556-A7D1-D7FB1B59A798}">
      <dgm:prSet/>
      <dgm:spPr/>
      <dgm:t>
        <a:bodyPr/>
        <a:lstStyle/>
        <a:p>
          <a:endParaRPr lang="en-US"/>
        </a:p>
      </dgm:t>
    </dgm:pt>
    <dgm:pt modelId="{AD8CE5A6-4AAD-4F18-AE53-003AD69F3B6B}">
      <dgm:prSet/>
      <dgm:spPr/>
      <dgm:t>
        <a:bodyPr/>
        <a:lstStyle/>
        <a:p>
          <a:r>
            <a:rPr lang="nl-NL"/>
            <a:t>LOB + Profielwerkstuk</a:t>
          </a:r>
          <a:endParaRPr lang="en-US"/>
        </a:p>
      </dgm:t>
    </dgm:pt>
    <dgm:pt modelId="{EF3C2579-0D65-49FC-A8DA-1863EC5DC695}" type="parTrans" cxnId="{C589DED0-9E8A-4416-B03F-BDACB9410692}">
      <dgm:prSet/>
      <dgm:spPr/>
      <dgm:t>
        <a:bodyPr/>
        <a:lstStyle/>
        <a:p>
          <a:endParaRPr lang="en-US"/>
        </a:p>
      </dgm:t>
    </dgm:pt>
    <dgm:pt modelId="{A69EC45E-169C-4E25-8E8E-AD37AC629833}" type="sibTrans" cxnId="{C589DED0-9E8A-4416-B03F-BDACB9410692}">
      <dgm:prSet/>
      <dgm:spPr/>
      <dgm:t>
        <a:bodyPr/>
        <a:lstStyle/>
        <a:p>
          <a:endParaRPr lang="en-US"/>
        </a:p>
      </dgm:t>
    </dgm:pt>
    <dgm:pt modelId="{E5989875-8777-48F2-8485-18DFFADD7539}">
      <dgm:prSet/>
      <dgm:spPr/>
      <dgm:t>
        <a:bodyPr/>
        <a:lstStyle/>
        <a:p>
          <a:r>
            <a:rPr lang="nl-NL"/>
            <a:t>Alle handelingsdelen moeten met een voldoende zijn behaald</a:t>
          </a:r>
          <a:endParaRPr lang="en-US"/>
        </a:p>
      </dgm:t>
    </dgm:pt>
    <dgm:pt modelId="{ABEBF39E-0470-4307-8A69-BE67C946ECCD}" type="parTrans" cxnId="{B128F116-EDEB-499C-BDEF-A3AE82F1A01D}">
      <dgm:prSet/>
      <dgm:spPr/>
      <dgm:t>
        <a:bodyPr/>
        <a:lstStyle/>
        <a:p>
          <a:endParaRPr lang="en-US"/>
        </a:p>
      </dgm:t>
    </dgm:pt>
    <dgm:pt modelId="{D53824EE-F12A-45A3-868C-3A29F7640779}" type="sibTrans" cxnId="{B128F116-EDEB-499C-BDEF-A3AE82F1A01D}">
      <dgm:prSet/>
      <dgm:spPr/>
      <dgm:t>
        <a:bodyPr/>
        <a:lstStyle/>
        <a:p>
          <a:endParaRPr lang="en-US"/>
        </a:p>
      </dgm:t>
    </dgm:pt>
    <dgm:pt modelId="{F87840EE-6B5D-4C94-8CF4-A94B5F5371D5}">
      <dgm:prSet/>
      <dgm:spPr/>
      <dgm:t>
        <a:bodyPr/>
        <a:lstStyle/>
        <a:p>
          <a:r>
            <a:rPr lang="nl-NL"/>
            <a:t>Stage, stagewerkstuk en presentatie</a:t>
          </a:r>
          <a:endParaRPr lang="en-US"/>
        </a:p>
      </dgm:t>
    </dgm:pt>
    <dgm:pt modelId="{FEC6ABFA-F756-4FB0-996D-255633366C5B}" type="parTrans" cxnId="{B347DFC2-ADEC-4515-90AC-95E462CF63CF}">
      <dgm:prSet/>
      <dgm:spPr/>
      <dgm:t>
        <a:bodyPr/>
        <a:lstStyle/>
        <a:p>
          <a:endParaRPr lang="en-US"/>
        </a:p>
      </dgm:t>
    </dgm:pt>
    <dgm:pt modelId="{F794308D-D61A-4840-B682-991EC865394E}" type="sibTrans" cxnId="{B347DFC2-ADEC-4515-90AC-95E462CF63CF}">
      <dgm:prSet/>
      <dgm:spPr/>
      <dgm:t>
        <a:bodyPr/>
        <a:lstStyle/>
        <a:p>
          <a:endParaRPr lang="en-US"/>
        </a:p>
      </dgm:t>
    </dgm:pt>
    <dgm:pt modelId="{6E5C5773-448A-3547-BA9B-99A55A43DC2B}" type="pres">
      <dgm:prSet presAssocID="{270A5F8B-CC20-4F2D-ACA2-0F5C640A29E3}" presName="linear" presStyleCnt="0">
        <dgm:presLayoutVars>
          <dgm:animLvl val="lvl"/>
          <dgm:resizeHandles val="exact"/>
        </dgm:presLayoutVars>
      </dgm:prSet>
      <dgm:spPr/>
    </dgm:pt>
    <dgm:pt modelId="{4CD1CEAD-55CF-714A-B3C8-F0B19A7E5C8A}" type="pres">
      <dgm:prSet presAssocID="{BC034640-C171-4FFA-843A-9BFCBE53C6BD}" presName="parentText" presStyleLbl="node1" presStyleIdx="0" presStyleCnt="3">
        <dgm:presLayoutVars>
          <dgm:chMax val="0"/>
          <dgm:bulletEnabled val="1"/>
        </dgm:presLayoutVars>
      </dgm:prSet>
      <dgm:spPr/>
    </dgm:pt>
    <dgm:pt modelId="{BFE62A5E-F88F-AD47-8923-FD847BB08FF4}" type="pres">
      <dgm:prSet presAssocID="{BC034640-C171-4FFA-843A-9BFCBE53C6BD}" presName="childText" presStyleLbl="revTx" presStyleIdx="0" presStyleCnt="3">
        <dgm:presLayoutVars>
          <dgm:bulletEnabled val="1"/>
        </dgm:presLayoutVars>
      </dgm:prSet>
      <dgm:spPr/>
    </dgm:pt>
    <dgm:pt modelId="{23F6FF98-EDE7-5947-A22C-70966B2603A6}" type="pres">
      <dgm:prSet presAssocID="{4CC5BEDD-FF1B-43F9-907B-92E0421945F3}" presName="parentText" presStyleLbl="node1" presStyleIdx="1" presStyleCnt="3">
        <dgm:presLayoutVars>
          <dgm:chMax val="0"/>
          <dgm:bulletEnabled val="1"/>
        </dgm:presLayoutVars>
      </dgm:prSet>
      <dgm:spPr/>
    </dgm:pt>
    <dgm:pt modelId="{E46EA7F4-B8C7-8048-809E-DFF93288E97C}" type="pres">
      <dgm:prSet presAssocID="{4CC5BEDD-FF1B-43F9-907B-92E0421945F3}" presName="childText" presStyleLbl="revTx" presStyleIdx="1" presStyleCnt="3">
        <dgm:presLayoutVars>
          <dgm:bulletEnabled val="1"/>
        </dgm:presLayoutVars>
      </dgm:prSet>
      <dgm:spPr/>
    </dgm:pt>
    <dgm:pt modelId="{FAB0835E-D183-C341-8BED-A0AA19300427}" type="pres">
      <dgm:prSet presAssocID="{AD8CE5A6-4AAD-4F18-AE53-003AD69F3B6B}" presName="parentText" presStyleLbl="node1" presStyleIdx="2" presStyleCnt="3">
        <dgm:presLayoutVars>
          <dgm:chMax val="0"/>
          <dgm:bulletEnabled val="1"/>
        </dgm:presLayoutVars>
      </dgm:prSet>
      <dgm:spPr/>
    </dgm:pt>
    <dgm:pt modelId="{7278E165-1A06-D049-ACA1-4C9592CF70FD}" type="pres">
      <dgm:prSet presAssocID="{AD8CE5A6-4AAD-4F18-AE53-003AD69F3B6B}" presName="childText" presStyleLbl="revTx" presStyleIdx="2" presStyleCnt="3">
        <dgm:presLayoutVars>
          <dgm:bulletEnabled val="1"/>
        </dgm:presLayoutVars>
      </dgm:prSet>
      <dgm:spPr/>
    </dgm:pt>
  </dgm:ptLst>
  <dgm:cxnLst>
    <dgm:cxn modelId="{B128F116-EDEB-499C-BDEF-A3AE82F1A01D}" srcId="{AD8CE5A6-4AAD-4F18-AE53-003AD69F3B6B}" destId="{E5989875-8777-48F2-8485-18DFFADD7539}" srcOrd="0" destOrd="0" parTransId="{ABEBF39E-0470-4307-8A69-BE67C946ECCD}" sibTransId="{D53824EE-F12A-45A3-868C-3A29F7640779}"/>
    <dgm:cxn modelId="{48A36D19-54F3-4668-A6B4-ADE8141566CC}" srcId="{BC034640-C171-4FFA-843A-9BFCBE53C6BD}" destId="{BB65C460-0F6C-4469-A454-A8B7AD98F164}" srcOrd="0" destOrd="0" parTransId="{9AD70EDD-6535-457D-BD31-4BAC10101C15}" sibTransId="{02AB49C0-0D19-4332-B34B-7022B1BADA2C}"/>
    <dgm:cxn modelId="{C51E501B-D444-A646-9CCB-FFE468FC582F}" type="presOf" srcId="{C3C8C247-1B92-4CA8-B45F-60A65A442216}" destId="{E46EA7F4-B8C7-8048-809E-DFF93288E97C}" srcOrd="0" destOrd="0" presId="urn:microsoft.com/office/officeart/2005/8/layout/vList2"/>
    <dgm:cxn modelId="{6AE37B1C-A6F6-2F45-8464-773473CB2255}" type="presOf" srcId="{E63725D9-0782-4E94-B519-1961D099BF17}" destId="{BFE62A5E-F88F-AD47-8923-FD847BB08FF4}" srcOrd="0" destOrd="3" presId="urn:microsoft.com/office/officeart/2005/8/layout/vList2"/>
    <dgm:cxn modelId="{D5812C24-E980-4FD1-88D7-85BB32B9FC37}" srcId="{C132A1AB-568F-4BF1-A97D-A03D2D91EAF6}" destId="{486D9B12-0960-4963-90A2-1EB4E0AF2791}" srcOrd="0" destOrd="0" parTransId="{3B6CF7D2-29D3-4020-BEFF-1E56DD44B3B1}" sibTransId="{1E952318-8F33-4ECF-BE6F-DCF426FFF5A0}"/>
    <dgm:cxn modelId="{6586C82D-48D2-ED43-9322-79D2C1261938}" type="presOf" srcId="{486D9B12-0960-4963-90A2-1EB4E0AF2791}" destId="{BFE62A5E-F88F-AD47-8923-FD847BB08FF4}" srcOrd="0" destOrd="2" presId="urn:microsoft.com/office/officeart/2005/8/layout/vList2"/>
    <dgm:cxn modelId="{C0B3972E-8D67-9849-ACEC-6C13213196BF}" type="presOf" srcId="{AD8CE5A6-4AAD-4F18-AE53-003AD69F3B6B}" destId="{FAB0835E-D183-C341-8BED-A0AA19300427}" srcOrd="0" destOrd="0" presId="urn:microsoft.com/office/officeart/2005/8/layout/vList2"/>
    <dgm:cxn modelId="{089ED741-4AAA-D547-B805-F737229A51A9}" type="presOf" srcId="{BB65C460-0F6C-4469-A454-A8B7AD98F164}" destId="{BFE62A5E-F88F-AD47-8923-FD847BB08FF4}" srcOrd="0" destOrd="0" presId="urn:microsoft.com/office/officeart/2005/8/layout/vList2"/>
    <dgm:cxn modelId="{DE499153-0310-8B4F-A6C3-8CA1DE20AEC3}" type="presOf" srcId="{4EEF8BED-4DC6-418A-B62E-66307085E1B4}" destId="{BFE62A5E-F88F-AD47-8923-FD847BB08FF4}" srcOrd="0" destOrd="4" presId="urn:microsoft.com/office/officeart/2005/8/layout/vList2"/>
    <dgm:cxn modelId="{1ACD9D68-4227-4D94-A0DA-0C46D0B78E0A}" srcId="{BC034640-C171-4FFA-843A-9BFCBE53C6BD}" destId="{C132A1AB-568F-4BF1-A97D-A03D2D91EAF6}" srcOrd="1" destOrd="0" parTransId="{14DD2061-43D8-490D-9993-F461EB4580C3}" sibTransId="{F772EE4B-A934-4618-9AAA-D530EC630AA8}"/>
    <dgm:cxn modelId="{FD5C7C6F-82EF-A94A-8603-A619A9E82858}" type="presOf" srcId="{F87840EE-6B5D-4C94-8CF4-A94B5F5371D5}" destId="{7278E165-1A06-D049-ACA1-4C9592CF70FD}" srcOrd="0" destOrd="1" presId="urn:microsoft.com/office/officeart/2005/8/layout/vList2"/>
    <dgm:cxn modelId="{F21A2D75-975D-0F4D-A99B-7345BE602891}" type="presOf" srcId="{C132A1AB-568F-4BF1-A97D-A03D2D91EAF6}" destId="{BFE62A5E-F88F-AD47-8923-FD847BB08FF4}" srcOrd="0" destOrd="1" presId="urn:microsoft.com/office/officeart/2005/8/layout/vList2"/>
    <dgm:cxn modelId="{F7AC177F-7FAC-4EB0-8F2F-7F7CE9F94192}" srcId="{270A5F8B-CC20-4F2D-ACA2-0F5C640A29E3}" destId="{4CC5BEDD-FF1B-43F9-907B-92E0421945F3}" srcOrd="1" destOrd="0" parTransId="{3E6746AA-D247-44B8-A896-5FC123B33D0F}" sibTransId="{B7ED7A41-BBFB-446F-9DDA-B0F5110574C1}"/>
    <dgm:cxn modelId="{E3ED1D91-640F-7944-BAEB-17970CAF0D36}" type="presOf" srcId="{270A5F8B-CC20-4F2D-ACA2-0F5C640A29E3}" destId="{6E5C5773-448A-3547-BA9B-99A55A43DC2B}" srcOrd="0" destOrd="0" presId="urn:microsoft.com/office/officeart/2005/8/layout/vList2"/>
    <dgm:cxn modelId="{0737AC9E-2340-4556-A7D1-D7FB1B59A798}" srcId="{4CC5BEDD-FF1B-43F9-907B-92E0421945F3}" destId="{C3C8C247-1B92-4CA8-B45F-60A65A442216}" srcOrd="0" destOrd="0" parTransId="{E6588033-4526-4328-ABD7-BABA7F685F13}" sibTransId="{8EF9A07E-7DDF-48BA-A984-84AF61606EBE}"/>
    <dgm:cxn modelId="{E2DDD5A7-EE72-4AC8-9174-87937AD7AB9F}" srcId="{270A5F8B-CC20-4F2D-ACA2-0F5C640A29E3}" destId="{BC034640-C171-4FFA-843A-9BFCBE53C6BD}" srcOrd="0" destOrd="0" parTransId="{D3E6C1D5-DD76-4D78-B191-6A5A0D66EB6B}" sibTransId="{B60F5738-C1EC-48C8-A730-B2014FD1D1BC}"/>
    <dgm:cxn modelId="{FE4457AB-7C66-436C-872F-70EC9ABA6B9B}" srcId="{C132A1AB-568F-4BF1-A97D-A03D2D91EAF6}" destId="{E63725D9-0782-4E94-B519-1961D099BF17}" srcOrd="1" destOrd="0" parTransId="{DAADB57B-C1E5-40C9-99C8-941C8C1C7EEE}" sibTransId="{9FD33584-C904-4D17-9A90-12692FA7CFFD}"/>
    <dgm:cxn modelId="{6D1217BF-3085-FE4D-9BD0-AA3D7D1CCC4C}" type="presOf" srcId="{E5989875-8777-48F2-8485-18DFFADD7539}" destId="{7278E165-1A06-D049-ACA1-4C9592CF70FD}" srcOrd="0" destOrd="0" presId="urn:microsoft.com/office/officeart/2005/8/layout/vList2"/>
    <dgm:cxn modelId="{B347DFC2-ADEC-4515-90AC-95E462CF63CF}" srcId="{AD8CE5A6-4AAD-4F18-AE53-003AD69F3B6B}" destId="{F87840EE-6B5D-4C94-8CF4-A94B5F5371D5}" srcOrd="1" destOrd="0" parTransId="{FEC6ABFA-F756-4FB0-996D-255633366C5B}" sibTransId="{F794308D-D61A-4840-B682-991EC865394E}"/>
    <dgm:cxn modelId="{C589DED0-9E8A-4416-B03F-BDACB9410692}" srcId="{270A5F8B-CC20-4F2D-ACA2-0F5C640A29E3}" destId="{AD8CE5A6-4AAD-4F18-AE53-003AD69F3B6B}" srcOrd="2" destOrd="0" parTransId="{EF3C2579-0D65-49FC-A8DA-1863EC5DC695}" sibTransId="{A69EC45E-169C-4E25-8E8E-AD37AC629833}"/>
    <dgm:cxn modelId="{9296F9ED-1F48-4048-8EB4-8125466EB9C2}" srcId="{BC034640-C171-4FFA-843A-9BFCBE53C6BD}" destId="{4EEF8BED-4DC6-418A-B62E-66307085E1B4}" srcOrd="2" destOrd="0" parTransId="{4C7DD1CB-1CF9-4B44-84D4-2B06D2836921}" sibTransId="{D678C4CD-F511-4422-841D-C7BA69A0BF2E}"/>
    <dgm:cxn modelId="{A6E60FF2-37E4-B94A-B604-5C06E539081F}" type="presOf" srcId="{BC034640-C171-4FFA-843A-9BFCBE53C6BD}" destId="{4CD1CEAD-55CF-714A-B3C8-F0B19A7E5C8A}" srcOrd="0" destOrd="0" presId="urn:microsoft.com/office/officeart/2005/8/layout/vList2"/>
    <dgm:cxn modelId="{CAFBC7FF-011F-F44B-8260-EC7CDA23AF0A}" type="presOf" srcId="{4CC5BEDD-FF1B-43F9-907B-92E0421945F3}" destId="{23F6FF98-EDE7-5947-A22C-70966B2603A6}" srcOrd="0" destOrd="0" presId="urn:microsoft.com/office/officeart/2005/8/layout/vList2"/>
    <dgm:cxn modelId="{9DF25028-2C2C-9543-B0BD-89B86F17AA0E}" type="presParOf" srcId="{6E5C5773-448A-3547-BA9B-99A55A43DC2B}" destId="{4CD1CEAD-55CF-714A-B3C8-F0B19A7E5C8A}" srcOrd="0" destOrd="0" presId="urn:microsoft.com/office/officeart/2005/8/layout/vList2"/>
    <dgm:cxn modelId="{C70480C3-210B-624F-B482-9B9986B35AB1}" type="presParOf" srcId="{6E5C5773-448A-3547-BA9B-99A55A43DC2B}" destId="{BFE62A5E-F88F-AD47-8923-FD847BB08FF4}" srcOrd="1" destOrd="0" presId="urn:microsoft.com/office/officeart/2005/8/layout/vList2"/>
    <dgm:cxn modelId="{9ABD03E3-444E-C64D-904C-FEE217E21A31}" type="presParOf" srcId="{6E5C5773-448A-3547-BA9B-99A55A43DC2B}" destId="{23F6FF98-EDE7-5947-A22C-70966B2603A6}" srcOrd="2" destOrd="0" presId="urn:microsoft.com/office/officeart/2005/8/layout/vList2"/>
    <dgm:cxn modelId="{E2EA0947-0F7E-F44F-8058-E45A3B190CC0}" type="presParOf" srcId="{6E5C5773-448A-3547-BA9B-99A55A43DC2B}" destId="{E46EA7F4-B8C7-8048-809E-DFF93288E97C}" srcOrd="3" destOrd="0" presId="urn:microsoft.com/office/officeart/2005/8/layout/vList2"/>
    <dgm:cxn modelId="{0F5D3C9D-9572-B049-AEF8-C8921EE3C892}" type="presParOf" srcId="{6E5C5773-448A-3547-BA9B-99A55A43DC2B}" destId="{FAB0835E-D183-C341-8BED-A0AA19300427}" srcOrd="4" destOrd="0" presId="urn:microsoft.com/office/officeart/2005/8/layout/vList2"/>
    <dgm:cxn modelId="{07D8A6BD-B4C9-E646-96CF-D2A236A6D9BC}" type="presParOf" srcId="{6E5C5773-448A-3547-BA9B-99A55A43DC2B}" destId="{7278E165-1A06-D049-ACA1-4C9592CF70F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FBF2AD-3DA2-48A8-9B32-E4605611EB9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E6A9F6F-10E1-4846-8160-4CC916A27F85}">
      <dgm:prSet/>
      <dgm:spPr/>
      <dgm:t>
        <a:bodyPr/>
        <a:lstStyle/>
        <a:p>
          <a:r>
            <a:rPr lang="nl-NL"/>
            <a:t>Laatste voorbereiding op school</a:t>
          </a:r>
          <a:endParaRPr lang="en-US"/>
        </a:p>
      </dgm:t>
    </dgm:pt>
    <dgm:pt modelId="{F6661A62-4E91-4CC2-929D-8F7E68A961DA}" type="parTrans" cxnId="{592BED4A-7FE8-46E0-9070-BBA184EE7204}">
      <dgm:prSet/>
      <dgm:spPr/>
      <dgm:t>
        <a:bodyPr/>
        <a:lstStyle/>
        <a:p>
          <a:endParaRPr lang="en-US"/>
        </a:p>
      </dgm:t>
    </dgm:pt>
    <dgm:pt modelId="{DF65D755-9D41-4290-94E2-DBDE66CFEAC8}" type="sibTrans" cxnId="{592BED4A-7FE8-46E0-9070-BBA184EE7204}">
      <dgm:prSet/>
      <dgm:spPr/>
      <dgm:t>
        <a:bodyPr/>
        <a:lstStyle/>
        <a:p>
          <a:endParaRPr lang="en-US"/>
        </a:p>
      </dgm:t>
    </dgm:pt>
    <dgm:pt modelId="{3EF3B292-8428-41F8-91D0-3212332DE5C9}">
      <dgm:prSet/>
      <dgm:spPr/>
      <dgm:t>
        <a:bodyPr/>
        <a:lstStyle/>
        <a:p>
          <a:r>
            <a:rPr lang="nl-NL"/>
            <a:t>Persoonlijke examentrainingsprogramma Bootcamp</a:t>
          </a:r>
          <a:endParaRPr lang="en-US"/>
        </a:p>
      </dgm:t>
    </dgm:pt>
    <dgm:pt modelId="{165DE63F-9255-4BFA-ACAC-87D450215134}" type="parTrans" cxnId="{338683B5-F712-46BA-97D5-0F6C5F6BF838}">
      <dgm:prSet/>
      <dgm:spPr/>
      <dgm:t>
        <a:bodyPr/>
        <a:lstStyle/>
        <a:p>
          <a:endParaRPr lang="en-US"/>
        </a:p>
      </dgm:t>
    </dgm:pt>
    <dgm:pt modelId="{8F9EFC0C-5C70-4ED2-85A9-BCB832E09CF1}" type="sibTrans" cxnId="{338683B5-F712-46BA-97D5-0F6C5F6BF838}">
      <dgm:prSet/>
      <dgm:spPr/>
      <dgm:t>
        <a:bodyPr/>
        <a:lstStyle/>
        <a:p>
          <a:endParaRPr lang="en-US"/>
        </a:p>
      </dgm:t>
    </dgm:pt>
    <dgm:pt modelId="{ABE750A0-3CDA-4B35-B276-B1484E8E9C06}">
      <dgm:prSet/>
      <dgm:spPr/>
      <dgm:t>
        <a:bodyPr/>
        <a:lstStyle/>
        <a:p>
          <a:r>
            <a:rPr lang="nl-NL"/>
            <a:t>Extra toezicht op “risico-leerlingen”</a:t>
          </a:r>
          <a:endParaRPr lang="en-US"/>
        </a:p>
      </dgm:t>
    </dgm:pt>
    <dgm:pt modelId="{67264FB8-79A5-4DB1-AB81-069C524DD082}" type="parTrans" cxnId="{4AA08339-2C5D-4EA9-A456-88025E7B308E}">
      <dgm:prSet/>
      <dgm:spPr/>
      <dgm:t>
        <a:bodyPr/>
        <a:lstStyle/>
        <a:p>
          <a:endParaRPr lang="en-US"/>
        </a:p>
      </dgm:t>
    </dgm:pt>
    <dgm:pt modelId="{772A2509-54CD-4DB4-8B78-61348F975B4B}" type="sibTrans" cxnId="{4AA08339-2C5D-4EA9-A456-88025E7B308E}">
      <dgm:prSet/>
      <dgm:spPr/>
      <dgm:t>
        <a:bodyPr/>
        <a:lstStyle/>
        <a:p>
          <a:endParaRPr lang="en-US"/>
        </a:p>
      </dgm:t>
    </dgm:pt>
    <dgm:pt modelId="{4D833005-B6D7-4041-B6A4-C237A562208F}">
      <dgm:prSet/>
      <dgm:spPr/>
      <dgm:t>
        <a:bodyPr/>
        <a:lstStyle/>
        <a:p>
          <a:r>
            <a:rPr lang="nl-NL"/>
            <a:t>Laatste voorbereidingen voor thuis</a:t>
          </a:r>
          <a:endParaRPr lang="en-US"/>
        </a:p>
      </dgm:t>
    </dgm:pt>
    <dgm:pt modelId="{2D30E590-DCD5-4750-B092-042B1E12C188}" type="parTrans" cxnId="{166F765F-66D3-4E6A-A24C-925BF70E919A}">
      <dgm:prSet/>
      <dgm:spPr/>
      <dgm:t>
        <a:bodyPr/>
        <a:lstStyle/>
        <a:p>
          <a:endParaRPr lang="en-US"/>
        </a:p>
      </dgm:t>
    </dgm:pt>
    <dgm:pt modelId="{37856661-19F9-4CCF-AB25-F4391B125E4E}" type="sibTrans" cxnId="{166F765F-66D3-4E6A-A24C-925BF70E919A}">
      <dgm:prSet/>
      <dgm:spPr/>
      <dgm:t>
        <a:bodyPr/>
        <a:lstStyle/>
        <a:p>
          <a:endParaRPr lang="en-US"/>
        </a:p>
      </dgm:t>
    </dgm:pt>
    <dgm:pt modelId="{3D81B504-A5C0-074C-89B3-4B4C83223B89}">
      <dgm:prSet/>
      <dgm:spPr/>
      <dgm:t>
        <a:bodyPr/>
        <a:lstStyle/>
        <a:p>
          <a:r>
            <a:rPr lang="nl-NL"/>
            <a:t>Doel</a:t>
          </a:r>
          <a:endParaRPr lang="en-US"/>
        </a:p>
      </dgm:t>
    </dgm:pt>
    <dgm:pt modelId="{5F6CE7AF-0491-1346-9B19-8B84B14331FA}" type="parTrans" cxnId="{EE1A4F74-A745-AC45-8DCF-FB31E90C5D69}">
      <dgm:prSet/>
      <dgm:spPr/>
      <dgm:t>
        <a:bodyPr/>
        <a:lstStyle/>
        <a:p>
          <a:endParaRPr lang="nl-NL"/>
        </a:p>
      </dgm:t>
    </dgm:pt>
    <dgm:pt modelId="{1C9648D5-0690-8C4B-B28A-05B1F2E97A7C}" type="sibTrans" cxnId="{EE1A4F74-A745-AC45-8DCF-FB31E90C5D69}">
      <dgm:prSet/>
      <dgm:spPr/>
      <dgm:t>
        <a:bodyPr/>
        <a:lstStyle/>
        <a:p>
          <a:endParaRPr lang="nl-NL"/>
        </a:p>
      </dgm:t>
    </dgm:pt>
    <dgm:pt modelId="{32D179CC-96F3-5346-8EFA-C38D608413EA}" type="pres">
      <dgm:prSet presAssocID="{6DFBF2AD-3DA2-48A8-9B32-E4605611EB94}" presName="linear" presStyleCnt="0">
        <dgm:presLayoutVars>
          <dgm:animLvl val="lvl"/>
          <dgm:resizeHandles val="exact"/>
        </dgm:presLayoutVars>
      </dgm:prSet>
      <dgm:spPr/>
    </dgm:pt>
    <dgm:pt modelId="{65DB2254-ADBB-D74F-9F35-F2301618C7C4}" type="pres">
      <dgm:prSet presAssocID="{FE6A9F6F-10E1-4846-8160-4CC916A27F85}" presName="parentText" presStyleLbl="node1" presStyleIdx="0" presStyleCnt="5">
        <dgm:presLayoutVars>
          <dgm:chMax val="0"/>
          <dgm:bulletEnabled val="1"/>
        </dgm:presLayoutVars>
      </dgm:prSet>
      <dgm:spPr/>
    </dgm:pt>
    <dgm:pt modelId="{2B6EA318-6251-704A-A209-E3841BB96CEB}" type="pres">
      <dgm:prSet presAssocID="{DF65D755-9D41-4290-94E2-DBDE66CFEAC8}" presName="spacer" presStyleCnt="0"/>
      <dgm:spPr/>
    </dgm:pt>
    <dgm:pt modelId="{37C18B21-0F12-5640-A917-610A790A6F24}" type="pres">
      <dgm:prSet presAssocID="{3D81B504-A5C0-074C-89B3-4B4C83223B89}" presName="parentText" presStyleLbl="node1" presStyleIdx="1" presStyleCnt="5">
        <dgm:presLayoutVars>
          <dgm:chMax val="0"/>
          <dgm:bulletEnabled val="1"/>
        </dgm:presLayoutVars>
      </dgm:prSet>
      <dgm:spPr/>
    </dgm:pt>
    <dgm:pt modelId="{B0D9F370-DAE0-1A4F-9323-4566F55E92A5}" type="pres">
      <dgm:prSet presAssocID="{1C9648D5-0690-8C4B-B28A-05B1F2E97A7C}" presName="spacer" presStyleCnt="0"/>
      <dgm:spPr/>
    </dgm:pt>
    <dgm:pt modelId="{244546F1-3405-7C43-92CB-AA2C84456E8F}" type="pres">
      <dgm:prSet presAssocID="{3EF3B292-8428-41F8-91D0-3212332DE5C9}" presName="parentText" presStyleLbl="node1" presStyleIdx="2" presStyleCnt="5">
        <dgm:presLayoutVars>
          <dgm:chMax val="0"/>
          <dgm:bulletEnabled val="1"/>
        </dgm:presLayoutVars>
      </dgm:prSet>
      <dgm:spPr/>
    </dgm:pt>
    <dgm:pt modelId="{2D97F90E-86BC-8C40-8EF1-F6602DD22CB9}" type="pres">
      <dgm:prSet presAssocID="{8F9EFC0C-5C70-4ED2-85A9-BCB832E09CF1}" presName="spacer" presStyleCnt="0"/>
      <dgm:spPr/>
    </dgm:pt>
    <dgm:pt modelId="{8EC8DBAD-AA44-F048-A468-6F54A0DD4EDB}" type="pres">
      <dgm:prSet presAssocID="{ABE750A0-3CDA-4B35-B276-B1484E8E9C06}" presName="parentText" presStyleLbl="node1" presStyleIdx="3" presStyleCnt="5">
        <dgm:presLayoutVars>
          <dgm:chMax val="0"/>
          <dgm:bulletEnabled val="1"/>
        </dgm:presLayoutVars>
      </dgm:prSet>
      <dgm:spPr/>
    </dgm:pt>
    <dgm:pt modelId="{38355825-9716-8C49-8727-E99CC3597374}" type="pres">
      <dgm:prSet presAssocID="{772A2509-54CD-4DB4-8B78-61348F975B4B}" presName="spacer" presStyleCnt="0"/>
      <dgm:spPr/>
    </dgm:pt>
    <dgm:pt modelId="{AEFCFFAF-D958-EC47-A2C6-2D8CF0FA3D22}" type="pres">
      <dgm:prSet presAssocID="{4D833005-B6D7-4041-B6A4-C237A562208F}" presName="parentText" presStyleLbl="node1" presStyleIdx="4" presStyleCnt="5">
        <dgm:presLayoutVars>
          <dgm:chMax val="0"/>
          <dgm:bulletEnabled val="1"/>
        </dgm:presLayoutVars>
      </dgm:prSet>
      <dgm:spPr/>
    </dgm:pt>
  </dgm:ptLst>
  <dgm:cxnLst>
    <dgm:cxn modelId="{2880911C-6C64-D249-A4C8-918E97D0E08D}" type="presOf" srcId="{3D81B504-A5C0-074C-89B3-4B4C83223B89}" destId="{37C18B21-0F12-5640-A917-610A790A6F24}" srcOrd="0" destOrd="0" presId="urn:microsoft.com/office/officeart/2005/8/layout/vList2"/>
    <dgm:cxn modelId="{27587630-0762-F94D-8A12-5F866D5DA7C6}" type="presOf" srcId="{ABE750A0-3CDA-4B35-B276-B1484E8E9C06}" destId="{8EC8DBAD-AA44-F048-A468-6F54A0DD4EDB}" srcOrd="0" destOrd="0" presId="urn:microsoft.com/office/officeart/2005/8/layout/vList2"/>
    <dgm:cxn modelId="{4AA08339-2C5D-4EA9-A456-88025E7B308E}" srcId="{6DFBF2AD-3DA2-48A8-9B32-E4605611EB94}" destId="{ABE750A0-3CDA-4B35-B276-B1484E8E9C06}" srcOrd="3" destOrd="0" parTransId="{67264FB8-79A5-4DB1-AB81-069C524DD082}" sibTransId="{772A2509-54CD-4DB4-8B78-61348F975B4B}"/>
    <dgm:cxn modelId="{592BED4A-7FE8-46E0-9070-BBA184EE7204}" srcId="{6DFBF2AD-3DA2-48A8-9B32-E4605611EB94}" destId="{FE6A9F6F-10E1-4846-8160-4CC916A27F85}" srcOrd="0" destOrd="0" parTransId="{F6661A62-4E91-4CC2-929D-8F7E68A961DA}" sibTransId="{DF65D755-9D41-4290-94E2-DBDE66CFEAC8}"/>
    <dgm:cxn modelId="{48313A4E-7AEE-3D4C-BACA-890002131535}" type="presOf" srcId="{FE6A9F6F-10E1-4846-8160-4CC916A27F85}" destId="{65DB2254-ADBB-D74F-9F35-F2301618C7C4}" srcOrd="0" destOrd="0" presId="urn:microsoft.com/office/officeart/2005/8/layout/vList2"/>
    <dgm:cxn modelId="{166F765F-66D3-4E6A-A24C-925BF70E919A}" srcId="{6DFBF2AD-3DA2-48A8-9B32-E4605611EB94}" destId="{4D833005-B6D7-4041-B6A4-C237A562208F}" srcOrd="4" destOrd="0" parTransId="{2D30E590-DCD5-4750-B092-042B1E12C188}" sibTransId="{37856661-19F9-4CCF-AB25-F4391B125E4E}"/>
    <dgm:cxn modelId="{42E36062-7FD9-9140-A90D-544BACDBC839}" type="presOf" srcId="{4D833005-B6D7-4041-B6A4-C237A562208F}" destId="{AEFCFFAF-D958-EC47-A2C6-2D8CF0FA3D22}" srcOrd="0" destOrd="0" presId="urn:microsoft.com/office/officeart/2005/8/layout/vList2"/>
    <dgm:cxn modelId="{EE1A4F74-A745-AC45-8DCF-FB31E90C5D69}" srcId="{6DFBF2AD-3DA2-48A8-9B32-E4605611EB94}" destId="{3D81B504-A5C0-074C-89B3-4B4C83223B89}" srcOrd="1" destOrd="0" parTransId="{5F6CE7AF-0491-1346-9B19-8B84B14331FA}" sibTransId="{1C9648D5-0690-8C4B-B28A-05B1F2E97A7C}"/>
    <dgm:cxn modelId="{AF471A85-6A5E-7E45-9618-9AF030622AAC}" type="presOf" srcId="{6DFBF2AD-3DA2-48A8-9B32-E4605611EB94}" destId="{32D179CC-96F3-5346-8EFA-C38D608413EA}" srcOrd="0" destOrd="0" presId="urn:microsoft.com/office/officeart/2005/8/layout/vList2"/>
    <dgm:cxn modelId="{338683B5-F712-46BA-97D5-0F6C5F6BF838}" srcId="{6DFBF2AD-3DA2-48A8-9B32-E4605611EB94}" destId="{3EF3B292-8428-41F8-91D0-3212332DE5C9}" srcOrd="2" destOrd="0" parTransId="{165DE63F-9255-4BFA-ACAC-87D450215134}" sibTransId="{8F9EFC0C-5C70-4ED2-85A9-BCB832E09CF1}"/>
    <dgm:cxn modelId="{CD18F3EA-38B8-7F49-BF61-AB456CCF4EAE}" type="presOf" srcId="{3EF3B292-8428-41F8-91D0-3212332DE5C9}" destId="{244546F1-3405-7C43-92CB-AA2C84456E8F}" srcOrd="0" destOrd="0" presId="urn:microsoft.com/office/officeart/2005/8/layout/vList2"/>
    <dgm:cxn modelId="{76DCC9F3-9AAE-E548-854D-D75038DEE9C2}" type="presParOf" srcId="{32D179CC-96F3-5346-8EFA-C38D608413EA}" destId="{65DB2254-ADBB-D74F-9F35-F2301618C7C4}" srcOrd="0" destOrd="0" presId="urn:microsoft.com/office/officeart/2005/8/layout/vList2"/>
    <dgm:cxn modelId="{E476E822-02A6-E54D-9521-D0C8FB92A4C0}" type="presParOf" srcId="{32D179CC-96F3-5346-8EFA-C38D608413EA}" destId="{2B6EA318-6251-704A-A209-E3841BB96CEB}" srcOrd="1" destOrd="0" presId="urn:microsoft.com/office/officeart/2005/8/layout/vList2"/>
    <dgm:cxn modelId="{86A48737-C56A-574E-92C7-BBFECC6EB5E2}" type="presParOf" srcId="{32D179CC-96F3-5346-8EFA-C38D608413EA}" destId="{37C18B21-0F12-5640-A917-610A790A6F24}" srcOrd="2" destOrd="0" presId="urn:microsoft.com/office/officeart/2005/8/layout/vList2"/>
    <dgm:cxn modelId="{82334566-1362-D541-B008-A8B3E684B1B4}" type="presParOf" srcId="{32D179CC-96F3-5346-8EFA-C38D608413EA}" destId="{B0D9F370-DAE0-1A4F-9323-4566F55E92A5}" srcOrd="3" destOrd="0" presId="urn:microsoft.com/office/officeart/2005/8/layout/vList2"/>
    <dgm:cxn modelId="{ACD8123C-483B-8144-BB90-CD1FB546FA1F}" type="presParOf" srcId="{32D179CC-96F3-5346-8EFA-C38D608413EA}" destId="{244546F1-3405-7C43-92CB-AA2C84456E8F}" srcOrd="4" destOrd="0" presId="urn:microsoft.com/office/officeart/2005/8/layout/vList2"/>
    <dgm:cxn modelId="{5EE72F59-2977-D24C-A7BB-362D98D1B9EA}" type="presParOf" srcId="{32D179CC-96F3-5346-8EFA-C38D608413EA}" destId="{2D97F90E-86BC-8C40-8EF1-F6602DD22CB9}" srcOrd="5" destOrd="0" presId="urn:microsoft.com/office/officeart/2005/8/layout/vList2"/>
    <dgm:cxn modelId="{39FB8958-3001-8D4B-9858-9ECF417D5E28}" type="presParOf" srcId="{32D179CC-96F3-5346-8EFA-C38D608413EA}" destId="{8EC8DBAD-AA44-F048-A468-6F54A0DD4EDB}" srcOrd="6" destOrd="0" presId="urn:microsoft.com/office/officeart/2005/8/layout/vList2"/>
    <dgm:cxn modelId="{34209D3C-C155-6149-9067-313CD58B6574}" type="presParOf" srcId="{32D179CC-96F3-5346-8EFA-C38D608413EA}" destId="{38355825-9716-8C49-8727-E99CC3597374}" srcOrd="7" destOrd="0" presId="urn:microsoft.com/office/officeart/2005/8/layout/vList2"/>
    <dgm:cxn modelId="{882978ED-A7CC-0D4C-83BC-D9CEDFEB1EC7}" type="presParOf" srcId="{32D179CC-96F3-5346-8EFA-C38D608413EA}" destId="{AEFCFFAF-D958-EC47-A2C6-2D8CF0FA3D2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FB1F90-4235-4951-AFE7-43A4DA1DF565}" type="doc">
      <dgm:prSet loTypeId="urn:microsoft.com/office/officeart/2005/8/layout/cycle1" loCatId="cycle" qsTypeId="urn:microsoft.com/office/officeart/2005/8/quickstyle/simple2" qsCatId="simple" csTypeId="urn:microsoft.com/office/officeart/2005/8/colors/accent3_2" csCatId="accent3" phldr="1"/>
      <dgm:spPr/>
      <dgm:t>
        <a:bodyPr/>
        <a:lstStyle/>
        <a:p>
          <a:endParaRPr lang="en-US"/>
        </a:p>
      </dgm:t>
    </dgm:pt>
    <dgm:pt modelId="{EA355C9B-DADA-4337-BC32-81F87A9BAB54}">
      <dgm:prSet/>
      <dgm:spPr/>
      <dgm:t>
        <a:bodyPr/>
        <a:lstStyle/>
        <a:p>
          <a:r>
            <a:rPr lang="nl-NL" b="1"/>
            <a:t>Uitgangspunten:</a:t>
          </a:r>
          <a:endParaRPr lang="en-US"/>
        </a:p>
      </dgm:t>
    </dgm:pt>
    <dgm:pt modelId="{20D0B802-D923-4D72-86A2-F64A8C88220F}" type="parTrans" cxnId="{01B7DB1F-BED1-40A0-A46D-C9EAE139BD9F}">
      <dgm:prSet/>
      <dgm:spPr/>
      <dgm:t>
        <a:bodyPr/>
        <a:lstStyle/>
        <a:p>
          <a:endParaRPr lang="en-US"/>
        </a:p>
      </dgm:t>
    </dgm:pt>
    <dgm:pt modelId="{7B84810C-0614-4C51-B99E-663A74E06830}" type="sibTrans" cxnId="{01B7DB1F-BED1-40A0-A46D-C9EAE139BD9F}">
      <dgm:prSet/>
      <dgm:spPr/>
      <dgm:t>
        <a:bodyPr/>
        <a:lstStyle/>
        <a:p>
          <a:endParaRPr lang="en-US"/>
        </a:p>
      </dgm:t>
    </dgm:pt>
    <dgm:pt modelId="{572B80CD-7417-4F1A-A033-5081062CB2EA}">
      <dgm:prSet/>
      <dgm:spPr/>
      <dgm:t>
        <a:bodyPr/>
        <a:lstStyle/>
        <a:p>
          <a:r>
            <a:rPr lang="nl-NL"/>
            <a:t>Een leerling kan per deelonderwerp meer of minder instructie nodig hebben</a:t>
          </a:r>
          <a:endParaRPr lang="en-US"/>
        </a:p>
      </dgm:t>
    </dgm:pt>
    <dgm:pt modelId="{A4299D7D-23BF-40EE-9A28-D85348A04DBE}" type="parTrans" cxnId="{BE9C8D88-4B4F-4A49-8F50-1AA7C21FB240}">
      <dgm:prSet/>
      <dgm:spPr/>
      <dgm:t>
        <a:bodyPr/>
        <a:lstStyle/>
        <a:p>
          <a:endParaRPr lang="en-US"/>
        </a:p>
      </dgm:t>
    </dgm:pt>
    <dgm:pt modelId="{7CF93824-FC69-4ED1-B6DC-47F4FA960E1F}" type="sibTrans" cxnId="{BE9C8D88-4B4F-4A49-8F50-1AA7C21FB240}">
      <dgm:prSet/>
      <dgm:spPr/>
      <dgm:t>
        <a:bodyPr/>
        <a:lstStyle/>
        <a:p>
          <a:endParaRPr lang="en-US"/>
        </a:p>
      </dgm:t>
    </dgm:pt>
    <dgm:pt modelId="{8ECFDC86-66F0-467E-8D4C-E0BAB5240188}">
      <dgm:prSet/>
      <dgm:spPr/>
      <dgm:t>
        <a:bodyPr/>
        <a:lstStyle/>
        <a:p>
          <a:r>
            <a:rPr lang="nl-NL"/>
            <a:t>Er zijn leerlingen die heel goed zelfstandig kunnen leren en minder instructie nodig hebben, zij krijgen meer vrijheid.</a:t>
          </a:r>
          <a:endParaRPr lang="en-US"/>
        </a:p>
      </dgm:t>
    </dgm:pt>
    <dgm:pt modelId="{B395AC26-25E3-4D47-A91B-241D971A1254}" type="parTrans" cxnId="{1A8D6F06-89B6-4816-9071-04862F133FD4}">
      <dgm:prSet/>
      <dgm:spPr/>
      <dgm:t>
        <a:bodyPr/>
        <a:lstStyle/>
        <a:p>
          <a:endParaRPr lang="en-US"/>
        </a:p>
      </dgm:t>
    </dgm:pt>
    <dgm:pt modelId="{AB9C837C-A544-4697-8BFC-E8082774AEA6}" type="sibTrans" cxnId="{1A8D6F06-89B6-4816-9071-04862F133FD4}">
      <dgm:prSet/>
      <dgm:spPr/>
      <dgm:t>
        <a:bodyPr/>
        <a:lstStyle/>
        <a:p>
          <a:endParaRPr lang="en-US"/>
        </a:p>
      </dgm:t>
    </dgm:pt>
    <dgm:pt modelId="{1DD554FA-B829-4AB4-9EFC-21C0B91BABEA}">
      <dgm:prSet/>
      <dgm:spPr/>
      <dgm:t>
        <a:bodyPr/>
        <a:lstStyle/>
        <a:p>
          <a:r>
            <a:rPr lang="nl-NL"/>
            <a:t>Leerlingen die minder zelfstandig leren en meer begeleiding nodig hebben moeten wel komen. </a:t>
          </a:r>
          <a:endParaRPr lang="en-US"/>
        </a:p>
      </dgm:t>
    </dgm:pt>
    <dgm:pt modelId="{A95FD419-73A7-424B-9379-F6878A978F2D}" type="parTrans" cxnId="{764772D7-F578-4063-9867-9AD114654230}">
      <dgm:prSet/>
      <dgm:spPr/>
      <dgm:t>
        <a:bodyPr/>
        <a:lstStyle/>
        <a:p>
          <a:endParaRPr lang="en-US"/>
        </a:p>
      </dgm:t>
    </dgm:pt>
    <dgm:pt modelId="{858E1771-C5AB-4A98-8846-0BC4D20A9C56}" type="sibTrans" cxnId="{764772D7-F578-4063-9867-9AD114654230}">
      <dgm:prSet/>
      <dgm:spPr/>
      <dgm:t>
        <a:bodyPr/>
        <a:lstStyle/>
        <a:p>
          <a:endParaRPr lang="en-US"/>
        </a:p>
      </dgm:t>
    </dgm:pt>
    <dgm:pt modelId="{6D120091-69E1-43C8-8384-06258E965F92}">
      <dgm:prSet/>
      <dgm:spPr/>
      <dgm:t>
        <a:bodyPr/>
        <a:lstStyle/>
        <a:p>
          <a:r>
            <a:rPr lang="nl-NL"/>
            <a:t>Iedere leerling moet op school aan het werk kunnen. </a:t>
          </a:r>
          <a:endParaRPr lang="en-US"/>
        </a:p>
      </dgm:t>
    </dgm:pt>
    <dgm:pt modelId="{41F13C78-687A-4131-8E86-6AAC7FF41AC5}" type="parTrans" cxnId="{F094C05D-1B42-45F3-8B9C-6FB10B70B429}">
      <dgm:prSet/>
      <dgm:spPr/>
      <dgm:t>
        <a:bodyPr/>
        <a:lstStyle/>
        <a:p>
          <a:endParaRPr lang="en-US"/>
        </a:p>
      </dgm:t>
    </dgm:pt>
    <dgm:pt modelId="{698A4FCF-CB1A-4D3C-A7F6-8B5797EEC749}" type="sibTrans" cxnId="{F094C05D-1B42-45F3-8B9C-6FB10B70B429}">
      <dgm:prSet/>
      <dgm:spPr/>
      <dgm:t>
        <a:bodyPr/>
        <a:lstStyle/>
        <a:p>
          <a:endParaRPr lang="en-US"/>
        </a:p>
      </dgm:t>
    </dgm:pt>
    <dgm:pt modelId="{F30E6D16-4769-0F4A-827C-6BB82C267080}" type="pres">
      <dgm:prSet presAssocID="{34FB1F90-4235-4951-AFE7-43A4DA1DF565}" presName="cycle" presStyleCnt="0">
        <dgm:presLayoutVars>
          <dgm:dir/>
          <dgm:resizeHandles val="exact"/>
        </dgm:presLayoutVars>
      </dgm:prSet>
      <dgm:spPr/>
    </dgm:pt>
    <dgm:pt modelId="{0BDA5AD3-3089-5B46-8A1D-555207303EAE}" type="pres">
      <dgm:prSet presAssocID="{EA355C9B-DADA-4337-BC32-81F87A9BAB54}" presName="node" presStyleLbl="revTx" presStyleIdx="0" presStyleCnt="1">
        <dgm:presLayoutVars>
          <dgm:bulletEnabled val="1"/>
        </dgm:presLayoutVars>
      </dgm:prSet>
      <dgm:spPr/>
    </dgm:pt>
  </dgm:ptLst>
  <dgm:cxnLst>
    <dgm:cxn modelId="{627F4603-2B78-457D-8D90-A702095B186E}" type="presOf" srcId="{8ECFDC86-66F0-467E-8D4C-E0BAB5240188}" destId="{0BDA5AD3-3089-5B46-8A1D-555207303EAE}" srcOrd="0" destOrd="2" presId="urn:microsoft.com/office/officeart/2005/8/layout/cycle1"/>
    <dgm:cxn modelId="{1A8D6F06-89B6-4816-9071-04862F133FD4}" srcId="{EA355C9B-DADA-4337-BC32-81F87A9BAB54}" destId="{8ECFDC86-66F0-467E-8D4C-E0BAB5240188}" srcOrd="1" destOrd="0" parTransId="{B395AC26-25E3-4D47-A91B-241D971A1254}" sibTransId="{AB9C837C-A544-4697-8BFC-E8082774AEA6}"/>
    <dgm:cxn modelId="{01B7DB1F-BED1-40A0-A46D-C9EAE139BD9F}" srcId="{34FB1F90-4235-4951-AFE7-43A4DA1DF565}" destId="{EA355C9B-DADA-4337-BC32-81F87A9BAB54}" srcOrd="0" destOrd="0" parTransId="{20D0B802-D923-4D72-86A2-F64A8C88220F}" sibTransId="{7B84810C-0614-4C51-B99E-663A74E06830}"/>
    <dgm:cxn modelId="{2EDCEB39-D46E-2145-AE21-EC45E448DB9D}" type="presOf" srcId="{34FB1F90-4235-4951-AFE7-43A4DA1DF565}" destId="{F30E6D16-4769-0F4A-827C-6BB82C267080}" srcOrd="0" destOrd="0" presId="urn:microsoft.com/office/officeart/2005/8/layout/cycle1"/>
    <dgm:cxn modelId="{585D8C54-1FCB-4023-AB5D-63A7B5FD5000}" type="presOf" srcId="{572B80CD-7417-4F1A-A033-5081062CB2EA}" destId="{0BDA5AD3-3089-5B46-8A1D-555207303EAE}" srcOrd="0" destOrd="1" presId="urn:microsoft.com/office/officeart/2005/8/layout/cycle1"/>
    <dgm:cxn modelId="{F094C05D-1B42-45F3-8B9C-6FB10B70B429}" srcId="{EA355C9B-DADA-4337-BC32-81F87A9BAB54}" destId="{6D120091-69E1-43C8-8384-06258E965F92}" srcOrd="3" destOrd="0" parTransId="{41F13C78-687A-4131-8E86-6AAC7FF41AC5}" sibTransId="{698A4FCF-CB1A-4D3C-A7F6-8B5797EEC749}"/>
    <dgm:cxn modelId="{5AA06A7C-A27A-4321-8BA5-5BCB4634B1CD}" type="presOf" srcId="{EA355C9B-DADA-4337-BC32-81F87A9BAB54}" destId="{0BDA5AD3-3089-5B46-8A1D-555207303EAE}" srcOrd="0" destOrd="0" presId="urn:microsoft.com/office/officeart/2005/8/layout/cycle1"/>
    <dgm:cxn modelId="{BE9C8D88-4B4F-4A49-8F50-1AA7C21FB240}" srcId="{EA355C9B-DADA-4337-BC32-81F87A9BAB54}" destId="{572B80CD-7417-4F1A-A033-5081062CB2EA}" srcOrd="0" destOrd="0" parTransId="{A4299D7D-23BF-40EE-9A28-D85348A04DBE}" sibTransId="{7CF93824-FC69-4ED1-B6DC-47F4FA960E1F}"/>
    <dgm:cxn modelId="{30C4B1AD-387E-44B3-8897-2B720A3B26C2}" type="presOf" srcId="{1DD554FA-B829-4AB4-9EFC-21C0B91BABEA}" destId="{0BDA5AD3-3089-5B46-8A1D-555207303EAE}" srcOrd="0" destOrd="3" presId="urn:microsoft.com/office/officeart/2005/8/layout/cycle1"/>
    <dgm:cxn modelId="{632B96BD-C394-4B91-9898-361A896C2D95}" type="presOf" srcId="{6D120091-69E1-43C8-8384-06258E965F92}" destId="{0BDA5AD3-3089-5B46-8A1D-555207303EAE}" srcOrd="0" destOrd="4" presId="urn:microsoft.com/office/officeart/2005/8/layout/cycle1"/>
    <dgm:cxn modelId="{764772D7-F578-4063-9867-9AD114654230}" srcId="{EA355C9B-DADA-4337-BC32-81F87A9BAB54}" destId="{1DD554FA-B829-4AB4-9EFC-21C0B91BABEA}" srcOrd="2" destOrd="0" parTransId="{A95FD419-73A7-424B-9379-F6878A978F2D}" sibTransId="{858E1771-C5AB-4A98-8846-0BC4D20A9C56}"/>
    <dgm:cxn modelId="{A41DA57B-173E-4A26-8243-C8BF11637F6E}" type="presParOf" srcId="{F30E6D16-4769-0F4A-827C-6BB82C267080}" destId="{0BDA5AD3-3089-5B46-8A1D-555207303EAE}" srcOrd="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B7EF9C-47AB-46C7-8A97-602B2C93B865}"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5EBB3DD-6442-4A3E-BB72-95B05F6AE2E9}">
      <dgm:prSet/>
      <dgm:spPr/>
      <dgm:t>
        <a:bodyPr/>
        <a:lstStyle/>
        <a:p>
          <a:r>
            <a:rPr lang="nl-NL"/>
            <a:t>Tot 30 minuten na de start nog toelaatbaar</a:t>
          </a:r>
          <a:endParaRPr lang="en-US"/>
        </a:p>
      </dgm:t>
    </dgm:pt>
    <dgm:pt modelId="{5DCD1240-7A91-474E-95A7-7E3984DE8825}" type="parTrans" cxnId="{3945AC38-D176-4A45-948F-7353F62BB1D3}">
      <dgm:prSet/>
      <dgm:spPr/>
      <dgm:t>
        <a:bodyPr/>
        <a:lstStyle/>
        <a:p>
          <a:endParaRPr lang="en-US"/>
        </a:p>
      </dgm:t>
    </dgm:pt>
    <dgm:pt modelId="{EE8D110A-6443-4743-93EA-B3321AB687FC}" type="sibTrans" cxnId="{3945AC38-D176-4A45-948F-7353F62BB1D3}">
      <dgm:prSet/>
      <dgm:spPr/>
      <dgm:t>
        <a:bodyPr/>
        <a:lstStyle/>
        <a:p>
          <a:endParaRPr lang="en-US"/>
        </a:p>
      </dgm:t>
    </dgm:pt>
    <dgm:pt modelId="{407A8649-E351-4A42-83C1-951E0ABA025F}">
      <dgm:prSet/>
      <dgm:spPr/>
      <dgm:t>
        <a:bodyPr/>
        <a:lstStyle/>
        <a:p>
          <a:r>
            <a:rPr lang="nl-NL" u="sng"/>
            <a:t>Geen extra tijd voor het examen</a:t>
          </a:r>
          <a:endParaRPr lang="en-US"/>
        </a:p>
      </dgm:t>
    </dgm:pt>
    <dgm:pt modelId="{A10CE5B9-CB06-4B6B-AD1B-DEC6B9FD2EFC}" type="parTrans" cxnId="{6F5BECF7-050B-4402-BF1A-FF66BAFDD4AF}">
      <dgm:prSet/>
      <dgm:spPr/>
      <dgm:t>
        <a:bodyPr/>
        <a:lstStyle/>
        <a:p>
          <a:endParaRPr lang="en-US"/>
        </a:p>
      </dgm:t>
    </dgm:pt>
    <dgm:pt modelId="{D057BB2B-24EB-4597-AAA8-C0B46612005B}" type="sibTrans" cxnId="{6F5BECF7-050B-4402-BF1A-FF66BAFDD4AF}">
      <dgm:prSet/>
      <dgm:spPr/>
      <dgm:t>
        <a:bodyPr/>
        <a:lstStyle/>
        <a:p>
          <a:endParaRPr lang="en-US"/>
        </a:p>
      </dgm:t>
    </dgm:pt>
    <dgm:pt modelId="{077497AE-2991-484B-ABCA-F9D8ADD4449C}" type="pres">
      <dgm:prSet presAssocID="{6EB7EF9C-47AB-46C7-8A97-602B2C93B865}" presName="root" presStyleCnt="0">
        <dgm:presLayoutVars>
          <dgm:dir/>
          <dgm:resizeHandles val="exact"/>
        </dgm:presLayoutVars>
      </dgm:prSet>
      <dgm:spPr/>
    </dgm:pt>
    <dgm:pt modelId="{13F58DCE-556A-452D-B218-6ADB9DCC476D}" type="pres">
      <dgm:prSet presAssocID="{25EBB3DD-6442-4A3E-BB72-95B05F6AE2E9}" presName="compNode" presStyleCnt="0"/>
      <dgm:spPr/>
    </dgm:pt>
    <dgm:pt modelId="{2DB5FB06-0703-4C16-BB7C-668AE3396483}" type="pres">
      <dgm:prSet presAssocID="{25EBB3DD-6442-4A3E-BB72-95B05F6AE2E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89B43DDE-CC15-46A2-859D-EBE448F1E540}" type="pres">
      <dgm:prSet presAssocID="{25EBB3DD-6442-4A3E-BB72-95B05F6AE2E9}" presName="spaceRect" presStyleCnt="0"/>
      <dgm:spPr/>
    </dgm:pt>
    <dgm:pt modelId="{F914B9E8-6D4E-4CB6-B9F4-740AA4E8DA27}" type="pres">
      <dgm:prSet presAssocID="{25EBB3DD-6442-4A3E-BB72-95B05F6AE2E9}" presName="textRect" presStyleLbl="revTx" presStyleIdx="0" presStyleCnt="2">
        <dgm:presLayoutVars>
          <dgm:chMax val="1"/>
          <dgm:chPref val="1"/>
        </dgm:presLayoutVars>
      </dgm:prSet>
      <dgm:spPr/>
    </dgm:pt>
    <dgm:pt modelId="{1C7C67C7-924C-418F-A40F-0E72D8723C48}" type="pres">
      <dgm:prSet presAssocID="{EE8D110A-6443-4743-93EA-B3321AB687FC}" presName="sibTrans" presStyleCnt="0"/>
      <dgm:spPr/>
    </dgm:pt>
    <dgm:pt modelId="{EAF2BBED-2BE6-4020-92F3-7CE7631D21AF}" type="pres">
      <dgm:prSet presAssocID="{407A8649-E351-4A42-83C1-951E0ABA025F}" presName="compNode" presStyleCnt="0"/>
      <dgm:spPr/>
    </dgm:pt>
    <dgm:pt modelId="{6BF91324-9090-4955-B273-86FC77DB803C}" type="pres">
      <dgm:prSet presAssocID="{407A8649-E351-4A42-83C1-951E0ABA025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nkje"/>
        </a:ext>
      </dgm:extLst>
    </dgm:pt>
    <dgm:pt modelId="{EAC71450-6871-4346-9842-EC830939F5F4}" type="pres">
      <dgm:prSet presAssocID="{407A8649-E351-4A42-83C1-951E0ABA025F}" presName="spaceRect" presStyleCnt="0"/>
      <dgm:spPr/>
    </dgm:pt>
    <dgm:pt modelId="{85004535-8F3B-4C96-803A-27EBC9BDB9AD}" type="pres">
      <dgm:prSet presAssocID="{407A8649-E351-4A42-83C1-951E0ABA025F}" presName="textRect" presStyleLbl="revTx" presStyleIdx="1" presStyleCnt="2">
        <dgm:presLayoutVars>
          <dgm:chMax val="1"/>
          <dgm:chPref val="1"/>
        </dgm:presLayoutVars>
      </dgm:prSet>
      <dgm:spPr/>
    </dgm:pt>
  </dgm:ptLst>
  <dgm:cxnLst>
    <dgm:cxn modelId="{3945AC38-D176-4A45-948F-7353F62BB1D3}" srcId="{6EB7EF9C-47AB-46C7-8A97-602B2C93B865}" destId="{25EBB3DD-6442-4A3E-BB72-95B05F6AE2E9}" srcOrd="0" destOrd="0" parTransId="{5DCD1240-7A91-474E-95A7-7E3984DE8825}" sibTransId="{EE8D110A-6443-4743-93EA-B3321AB687FC}"/>
    <dgm:cxn modelId="{BD29B571-79E5-4A5F-BD7F-002324BB70C3}" type="presOf" srcId="{407A8649-E351-4A42-83C1-951E0ABA025F}" destId="{85004535-8F3B-4C96-803A-27EBC9BDB9AD}" srcOrd="0" destOrd="0" presId="urn:microsoft.com/office/officeart/2018/2/layout/IconLabelList"/>
    <dgm:cxn modelId="{D48F677E-1729-424E-AD74-F991CE84076E}" type="presOf" srcId="{6EB7EF9C-47AB-46C7-8A97-602B2C93B865}" destId="{077497AE-2991-484B-ABCA-F9D8ADD4449C}" srcOrd="0" destOrd="0" presId="urn:microsoft.com/office/officeart/2018/2/layout/IconLabelList"/>
    <dgm:cxn modelId="{76BE64DA-CCF0-4260-B96F-1948085FF1A3}" type="presOf" srcId="{25EBB3DD-6442-4A3E-BB72-95B05F6AE2E9}" destId="{F914B9E8-6D4E-4CB6-B9F4-740AA4E8DA27}" srcOrd="0" destOrd="0" presId="urn:microsoft.com/office/officeart/2018/2/layout/IconLabelList"/>
    <dgm:cxn modelId="{6F5BECF7-050B-4402-BF1A-FF66BAFDD4AF}" srcId="{6EB7EF9C-47AB-46C7-8A97-602B2C93B865}" destId="{407A8649-E351-4A42-83C1-951E0ABA025F}" srcOrd="1" destOrd="0" parTransId="{A10CE5B9-CB06-4B6B-AD1B-DEC6B9FD2EFC}" sibTransId="{D057BB2B-24EB-4597-AAA8-C0B46612005B}"/>
    <dgm:cxn modelId="{BD3585F5-1953-4268-98CD-B0B302C2C7AC}" type="presParOf" srcId="{077497AE-2991-484B-ABCA-F9D8ADD4449C}" destId="{13F58DCE-556A-452D-B218-6ADB9DCC476D}" srcOrd="0" destOrd="0" presId="urn:microsoft.com/office/officeart/2018/2/layout/IconLabelList"/>
    <dgm:cxn modelId="{2699DA00-E311-4E7F-BCAB-9E971250DF37}" type="presParOf" srcId="{13F58DCE-556A-452D-B218-6ADB9DCC476D}" destId="{2DB5FB06-0703-4C16-BB7C-668AE3396483}" srcOrd="0" destOrd="0" presId="urn:microsoft.com/office/officeart/2018/2/layout/IconLabelList"/>
    <dgm:cxn modelId="{8490B91A-9552-42FB-96D5-25232CCEE87D}" type="presParOf" srcId="{13F58DCE-556A-452D-B218-6ADB9DCC476D}" destId="{89B43DDE-CC15-46A2-859D-EBE448F1E540}" srcOrd="1" destOrd="0" presId="urn:microsoft.com/office/officeart/2018/2/layout/IconLabelList"/>
    <dgm:cxn modelId="{969E1862-3E0E-4E5C-95B7-0183B3CDC587}" type="presParOf" srcId="{13F58DCE-556A-452D-B218-6ADB9DCC476D}" destId="{F914B9E8-6D4E-4CB6-B9F4-740AA4E8DA27}" srcOrd="2" destOrd="0" presId="urn:microsoft.com/office/officeart/2018/2/layout/IconLabelList"/>
    <dgm:cxn modelId="{CEE6A788-0E35-4087-B278-49092DC74856}" type="presParOf" srcId="{077497AE-2991-484B-ABCA-F9D8ADD4449C}" destId="{1C7C67C7-924C-418F-A40F-0E72D8723C48}" srcOrd="1" destOrd="0" presId="urn:microsoft.com/office/officeart/2018/2/layout/IconLabelList"/>
    <dgm:cxn modelId="{78EC428D-EABB-4641-A9D4-10FD3ABD9DF4}" type="presParOf" srcId="{077497AE-2991-484B-ABCA-F9D8ADD4449C}" destId="{EAF2BBED-2BE6-4020-92F3-7CE7631D21AF}" srcOrd="2" destOrd="0" presId="urn:microsoft.com/office/officeart/2018/2/layout/IconLabelList"/>
    <dgm:cxn modelId="{24BF0739-F6E9-4E76-95DE-889CABCE1E96}" type="presParOf" srcId="{EAF2BBED-2BE6-4020-92F3-7CE7631D21AF}" destId="{6BF91324-9090-4955-B273-86FC77DB803C}" srcOrd="0" destOrd="0" presId="urn:microsoft.com/office/officeart/2018/2/layout/IconLabelList"/>
    <dgm:cxn modelId="{F04FB5A5-D54D-4D8E-ADB2-A2D96E079AE6}" type="presParOf" srcId="{EAF2BBED-2BE6-4020-92F3-7CE7631D21AF}" destId="{EAC71450-6871-4346-9842-EC830939F5F4}" srcOrd="1" destOrd="0" presId="urn:microsoft.com/office/officeart/2018/2/layout/IconLabelList"/>
    <dgm:cxn modelId="{5CDAB9A7-65FD-4A79-91BB-468A79884F60}" type="presParOf" srcId="{EAF2BBED-2BE6-4020-92F3-7CE7631D21AF}" destId="{85004535-8F3B-4C96-803A-27EBC9BDB9A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EFA84D-4EE3-421B-8B10-C85810CEC34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FADBA902-14B5-45D9-B763-F27AE1C21ED2}">
      <dgm:prSet/>
      <dgm:spPr>
        <a:solidFill>
          <a:schemeClr val="accent4">
            <a:lumMod val="40000"/>
            <a:lumOff val="60000"/>
          </a:schemeClr>
        </a:solidFill>
      </dgm:spPr>
      <dgm:t>
        <a:bodyPr/>
        <a:lstStyle/>
        <a:p>
          <a:r>
            <a:rPr lang="nl-NL">
              <a:solidFill>
                <a:schemeClr val="tx1"/>
              </a:solidFill>
            </a:rPr>
            <a:t>We hopen u met deze presentatie van voldoende informatie te hebben voorzien.</a:t>
          </a:r>
          <a:endParaRPr lang="en-US">
            <a:solidFill>
              <a:schemeClr val="tx1"/>
            </a:solidFill>
          </a:endParaRPr>
        </a:p>
      </dgm:t>
    </dgm:pt>
    <dgm:pt modelId="{0A1078D0-2527-400F-B027-944F3D688ABB}" type="parTrans" cxnId="{396140D7-0638-4E81-B538-C2C8C652ADA7}">
      <dgm:prSet/>
      <dgm:spPr/>
      <dgm:t>
        <a:bodyPr/>
        <a:lstStyle/>
        <a:p>
          <a:endParaRPr lang="en-US"/>
        </a:p>
      </dgm:t>
    </dgm:pt>
    <dgm:pt modelId="{3F02BC4A-C2FB-4E53-A98E-533D2A6E86FC}" type="sibTrans" cxnId="{396140D7-0638-4E81-B538-C2C8C652ADA7}">
      <dgm:prSet/>
      <dgm:spPr/>
      <dgm:t>
        <a:bodyPr/>
        <a:lstStyle/>
        <a:p>
          <a:endParaRPr lang="en-US"/>
        </a:p>
      </dgm:t>
    </dgm:pt>
    <dgm:pt modelId="{B0315A9B-60D4-4B75-8FDB-3DA7B5E3E26F}">
      <dgm:prSet/>
      <dgm:spPr>
        <a:solidFill>
          <a:schemeClr val="accent4">
            <a:lumMod val="40000"/>
            <a:lumOff val="60000"/>
          </a:schemeClr>
        </a:solidFill>
      </dgm:spPr>
      <dgm:t>
        <a:bodyPr/>
        <a:lstStyle/>
        <a:p>
          <a:r>
            <a:rPr lang="nl-NL">
              <a:solidFill>
                <a:schemeClr val="tx1"/>
              </a:solidFill>
            </a:rPr>
            <a:t>Mentoren, examensecretaris en directrice zijn beschikbaar voor het stellen van individuele vragen</a:t>
          </a:r>
          <a:endParaRPr lang="en-US">
            <a:solidFill>
              <a:schemeClr val="tx1"/>
            </a:solidFill>
          </a:endParaRPr>
        </a:p>
      </dgm:t>
    </dgm:pt>
    <dgm:pt modelId="{D3BA573A-B91A-40B2-B2FD-381CABE38D58}" type="parTrans" cxnId="{45D977BC-EA40-458C-A9B0-CC05BADC9223}">
      <dgm:prSet/>
      <dgm:spPr/>
      <dgm:t>
        <a:bodyPr/>
        <a:lstStyle/>
        <a:p>
          <a:endParaRPr lang="en-US"/>
        </a:p>
      </dgm:t>
    </dgm:pt>
    <dgm:pt modelId="{E43A4D0C-73B7-40BE-BA54-D85EB2F0CD31}" type="sibTrans" cxnId="{45D977BC-EA40-458C-A9B0-CC05BADC9223}">
      <dgm:prSet/>
      <dgm:spPr/>
      <dgm:t>
        <a:bodyPr/>
        <a:lstStyle/>
        <a:p>
          <a:endParaRPr lang="en-US"/>
        </a:p>
      </dgm:t>
    </dgm:pt>
    <dgm:pt modelId="{987E2F72-E967-664C-8C6D-B3FC401945EE}" type="pres">
      <dgm:prSet presAssocID="{B3EFA84D-4EE3-421B-8B10-C85810CEC347}" presName="linear" presStyleCnt="0">
        <dgm:presLayoutVars>
          <dgm:animLvl val="lvl"/>
          <dgm:resizeHandles val="exact"/>
        </dgm:presLayoutVars>
      </dgm:prSet>
      <dgm:spPr/>
    </dgm:pt>
    <dgm:pt modelId="{1F54AC5C-C196-844B-B4F0-03EDA0D0E523}" type="pres">
      <dgm:prSet presAssocID="{FADBA902-14B5-45D9-B763-F27AE1C21ED2}" presName="parentText" presStyleLbl="node1" presStyleIdx="0" presStyleCnt="2">
        <dgm:presLayoutVars>
          <dgm:chMax val="0"/>
          <dgm:bulletEnabled val="1"/>
        </dgm:presLayoutVars>
      </dgm:prSet>
      <dgm:spPr/>
    </dgm:pt>
    <dgm:pt modelId="{A19CCEAC-49B9-694B-8165-EE18CF217445}" type="pres">
      <dgm:prSet presAssocID="{3F02BC4A-C2FB-4E53-A98E-533D2A6E86FC}" presName="spacer" presStyleCnt="0"/>
      <dgm:spPr/>
    </dgm:pt>
    <dgm:pt modelId="{F77EE06A-F417-C94E-93A6-0B35CB024B05}" type="pres">
      <dgm:prSet presAssocID="{B0315A9B-60D4-4B75-8FDB-3DA7B5E3E26F}" presName="parentText" presStyleLbl="node1" presStyleIdx="1" presStyleCnt="2">
        <dgm:presLayoutVars>
          <dgm:chMax val="0"/>
          <dgm:bulletEnabled val="1"/>
        </dgm:presLayoutVars>
      </dgm:prSet>
      <dgm:spPr/>
    </dgm:pt>
  </dgm:ptLst>
  <dgm:cxnLst>
    <dgm:cxn modelId="{ED869D02-2FB0-BA43-BBA4-6080BD50D485}" type="presOf" srcId="{B0315A9B-60D4-4B75-8FDB-3DA7B5E3E26F}" destId="{F77EE06A-F417-C94E-93A6-0B35CB024B05}" srcOrd="0" destOrd="0" presId="urn:microsoft.com/office/officeart/2005/8/layout/vList2"/>
    <dgm:cxn modelId="{6C1F3678-05CF-8D49-8FEE-085A2C5CFEEA}" type="presOf" srcId="{FADBA902-14B5-45D9-B763-F27AE1C21ED2}" destId="{1F54AC5C-C196-844B-B4F0-03EDA0D0E523}" srcOrd="0" destOrd="0" presId="urn:microsoft.com/office/officeart/2005/8/layout/vList2"/>
    <dgm:cxn modelId="{83DFAD92-9DF6-294E-996C-FCE6DC37045B}" type="presOf" srcId="{B3EFA84D-4EE3-421B-8B10-C85810CEC347}" destId="{987E2F72-E967-664C-8C6D-B3FC401945EE}" srcOrd="0" destOrd="0" presId="urn:microsoft.com/office/officeart/2005/8/layout/vList2"/>
    <dgm:cxn modelId="{45D977BC-EA40-458C-A9B0-CC05BADC9223}" srcId="{B3EFA84D-4EE3-421B-8B10-C85810CEC347}" destId="{B0315A9B-60D4-4B75-8FDB-3DA7B5E3E26F}" srcOrd="1" destOrd="0" parTransId="{D3BA573A-B91A-40B2-B2FD-381CABE38D58}" sibTransId="{E43A4D0C-73B7-40BE-BA54-D85EB2F0CD31}"/>
    <dgm:cxn modelId="{396140D7-0638-4E81-B538-C2C8C652ADA7}" srcId="{B3EFA84D-4EE3-421B-8B10-C85810CEC347}" destId="{FADBA902-14B5-45D9-B763-F27AE1C21ED2}" srcOrd="0" destOrd="0" parTransId="{0A1078D0-2527-400F-B027-944F3D688ABB}" sibTransId="{3F02BC4A-C2FB-4E53-A98E-533D2A6E86FC}"/>
    <dgm:cxn modelId="{4DCE5CB6-0DC6-E642-B1C8-FED5D61BB8AA}" type="presParOf" srcId="{987E2F72-E967-664C-8C6D-B3FC401945EE}" destId="{1F54AC5C-C196-844B-B4F0-03EDA0D0E523}" srcOrd="0" destOrd="0" presId="urn:microsoft.com/office/officeart/2005/8/layout/vList2"/>
    <dgm:cxn modelId="{155DDC63-4773-9B41-87B6-E852F60C7DF3}" type="presParOf" srcId="{987E2F72-E967-664C-8C6D-B3FC401945EE}" destId="{A19CCEAC-49B9-694B-8165-EE18CF217445}" srcOrd="1" destOrd="0" presId="urn:microsoft.com/office/officeart/2005/8/layout/vList2"/>
    <dgm:cxn modelId="{F6E15439-74DB-644D-A544-50B589F21F04}" type="presParOf" srcId="{987E2F72-E967-664C-8C6D-B3FC401945EE}" destId="{F77EE06A-F417-C94E-93A6-0B35CB024B0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1CEAD-55CF-714A-B3C8-F0B19A7E5C8A}">
      <dsp:nvSpPr>
        <dsp:cNvPr id="0" name=""/>
        <dsp:cNvSpPr/>
      </dsp:nvSpPr>
      <dsp:spPr>
        <a:xfrm>
          <a:off x="0" y="14680"/>
          <a:ext cx="6949440"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a:t>Maatschappijleer</a:t>
          </a:r>
          <a:endParaRPr lang="en-US" sz="2700" kern="1200"/>
        </a:p>
      </dsp:txBody>
      <dsp:txXfrm>
        <a:off x="31613" y="46293"/>
        <a:ext cx="6886214" cy="584369"/>
      </dsp:txXfrm>
    </dsp:sp>
    <dsp:sp modelId="{BFE62A5E-F88F-AD47-8923-FD847BB08FF4}">
      <dsp:nvSpPr>
        <dsp:cNvPr id="0" name=""/>
        <dsp:cNvSpPr/>
      </dsp:nvSpPr>
      <dsp:spPr>
        <a:xfrm>
          <a:off x="0" y="662275"/>
          <a:ext cx="6949440" cy="2123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64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nl-NL" sz="2100" kern="1200"/>
            <a:t>SE = eindcijfer</a:t>
          </a:r>
          <a:endParaRPr lang="en-US" sz="2100" kern="1200"/>
        </a:p>
        <a:p>
          <a:pPr marL="228600" lvl="1" indent="-228600" algn="l" defTabSz="933450">
            <a:lnSpc>
              <a:spcPct val="90000"/>
            </a:lnSpc>
            <a:spcBef>
              <a:spcPct val="0"/>
            </a:spcBef>
            <a:spcAft>
              <a:spcPct val="20000"/>
            </a:spcAft>
            <a:buChar char="•"/>
          </a:pPr>
          <a:r>
            <a:rPr lang="nl-NL" sz="2100" kern="1200"/>
            <a:t>Wenselijk een 7 afgerond</a:t>
          </a:r>
          <a:endParaRPr lang="en-US" sz="2100" kern="1200"/>
        </a:p>
        <a:p>
          <a:pPr marL="457200" lvl="2" indent="-228600" algn="l" defTabSz="933450">
            <a:lnSpc>
              <a:spcPct val="90000"/>
            </a:lnSpc>
            <a:spcBef>
              <a:spcPct val="0"/>
            </a:spcBef>
            <a:spcAft>
              <a:spcPct val="20000"/>
            </a:spcAft>
            <a:buChar char="•"/>
          </a:pPr>
          <a:r>
            <a:rPr lang="nl-NL" sz="2100" kern="1200"/>
            <a:t>6,8 – eindcijfer een 7 </a:t>
          </a:r>
          <a:endParaRPr lang="en-US" sz="2100" kern="1200"/>
        </a:p>
        <a:p>
          <a:pPr marL="457200" lvl="2" indent="-228600" algn="l" defTabSz="933450">
            <a:lnSpc>
              <a:spcPct val="90000"/>
            </a:lnSpc>
            <a:spcBef>
              <a:spcPct val="0"/>
            </a:spcBef>
            <a:spcAft>
              <a:spcPct val="20000"/>
            </a:spcAft>
            <a:buChar char="•"/>
          </a:pPr>
          <a:r>
            <a:rPr lang="nl-NL" sz="2100" kern="1200"/>
            <a:t>een 6,49 = 6,5 = eindcijfer een 7 (alleen op SE niet op CE)</a:t>
          </a:r>
          <a:endParaRPr lang="en-US" sz="2100" kern="1200"/>
        </a:p>
        <a:p>
          <a:pPr marL="228600" lvl="1" indent="-228600" algn="l" defTabSz="933450">
            <a:lnSpc>
              <a:spcPct val="90000"/>
            </a:lnSpc>
            <a:spcBef>
              <a:spcPct val="0"/>
            </a:spcBef>
            <a:spcAft>
              <a:spcPct val="20000"/>
            </a:spcAft>
            <a:buChar char="•"/>
          </a:pPr>
          <a:r>
            <a:rPr lang="nl-NL" sz="2100" kern="1200"/>
            <a:t>Extra herkansing voor dit vak op 26 mrt voor de 7!</a:t>
          </a:r>
          <a:endParaRPr lang="en-US" sz="2100" kern="1200"/>
        </a:p>
      </dsp:txBody>
      <dsp:txXfrm>
        <a:off x="0" y="662275"/>
        <a:ext cx="6949440" cy="2123819"/>
      </dsp:txXfrm>
    </dsp:sp>
    <dsp:sp modelId="{23F6FF98-EDE7-5947-A22C-70966B2603A6}">
      <dsp:nvSpPr>
        <dsp:cNvPr id="0" name=""/>
        <dsp:cNvSpPr/>
      </dsp:nvSpPr>
      <dsp:spPr>
        <a:xfrm>
          <a:off x="0" y="2786095"/>
          <a:ext cx="6949440" cy="647595"/>
        </a:xfrm>
        <a:prstGeom prst="roundRect">
          <a:avLst/>
        </a:prstGeom>
        <a:solidFill>
          <a:schemeClr val="accent2">
            <a:hueOff val="-520665"/>
            <a:satOff val="-10816"/>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a:t>LO</a:t>
          </a:r>
          <a:endParaRPr lang="en-US" sz="2700" kern="1200"/>
        </a:p>
      </dsp:txBody>
      <dsp:txXfrm>
        <a:off x="31613" y="2817708"/>
        <a:ext cx="6886214" cy="584369"/>
      </dsp:txXfrm>
    </dsp:sp>
    <dsp:sp modelId="{E46EA7F4-B8C7-8048-809E-DFF93288E97C}">
      <dsp:nvSpPr>
        <dsp:cNvPr id="0" name=""/>
        <dsp:cNvSpPr/>
      </dsp:nvSpPr>
      <dsp:spPr>
        <a:xfrm>
          <a:off x="0" y="3433690"/>
          <a:ext cx="6949440"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64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nl-NL" sz="2100" kern="1200"/>
            <a:t>Alle handelingsdelen moet met een voldoende zijn behaald</a:t>
          </a:r>
          <a:endParaRPr lang="en-US" sz="2100" kern="1200"/>
        </a:p>
      </dsp:txBody>
      <dsp:txXfrm>
        <a:off x="0" y="3433690"/>
        <a:ext cx="6949440" cy="656707"/>
      </dsp:txXfrm>
    </dsp:sp>
    <dsp:sp modelId="{FAB0835E-D183-C341-8BED-A0AA19300427}">
      <dsp:nvSpPr>
        <dsp:cNvPr id="0" name=""/>
        <dsp:cNvSpPr/>
      </dsp:nvSpPr>
      <dsp:spPr>
        <a:xfrm>
          <a:off x="0" y="4090397"/>
          <a:ext cx="6949440" cy="647595"/>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a:t>LOB + Profielwerkstuk</a:t>
          </a:r>
          <a:endParaRPr lang="en-US" sz="2700" kern="1200"/>
        </a:p>
      </dsp:txBody>
      <dsp:txXfrm>
        <a:off x="31613" y="4122010"/>
        <a:ext cx="6886214" cy="584369"/>
      </dsp:txXfrm>
    </dsp:sp>
    <dsp:sp modelId="{7278E165-1A06-D049-ACA1-4C9592CF70FD}">
      <dsp:nvSpPr>
        <dsp:cNvPr id="0" name=""/>
        <dsp:cNvSpPr/>
      </dsp:nvSpPr>
      <dsp:spPr>
        <a:xfrm>
          <a:off x="0" y="4737992"/>
          <a:ext cx="6949440"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64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nl-NL" sz="2100" kern="1200"/>
            <a:t>Alle handelingsdelen moeten met een voldoende zijn behaald</a:t>
          </a:r>
          <a:endParaRPr lang="en-US" sz="2100" kern="1200"/>
        </a:p>
        <a:p>
          <a:pPr marL="228600" lvl="1" indent="-228600" algn="l" defTabSz="933450">
            <a:lnSpc>
              <a:spcPct val="90000"/>
            </a:lnSpc>
            <a:spcBef>
              <a:spcPct val="0"/>
            </a:spcBef>
            <a:spcAft>
              <a:spcPct val="20000"/>
            </a:spcAft>
            <a:buChar char="•"/>
          </a:pPr>
          <a:r>
            <a:rPr lang="nl-NL" sz="2100" kern="1200"/>
            <a:t>Stage, stagewerkstuk en presentatie</a:t>
          </a:r>
          <a:endParaRPr lang="en-US" sz="2100" kern="1200"/>
        </a:p>
      </dsp:txBody>
      <dsp:txXfrm>
        <a:off x="0" y="4737992"/>
        <a:ext cx="6949440" cy="1033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B2254-ADBB-D74F-9F35-F2301618C7C4}">
      <dsp:nvSpPr>
        <dsp:cNvPr id="0" name=""/>
        <dsp:cNvSpPr/>
      </dsp:nvSpPr>
      <dsp:spPr>
        <a:xfrm>
          <a:off x="0" y="56350"/>
          <a:ext cx="6949440" cy="10725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a:t>Laatste voorbereiding op school</a:t>
          </a:r>
          <a:endParaRPr lang="en-US" sz="2700" kern="1200"/>
        </a:p>
      </dsp:txBody>
      <dsp:txXfrm>
        <a:off x="52359" y="108709"/>
        <a:ext cx="6844722" cy="967861"/>
      </dsp:txXfrm>
    </dsp:sp>
    <dsp:sp modelId="{37C18B21-0F12-5640-A917-610A790A6F24}">
      <dsp:nvSpPr>
        <dsp:cNvPr id="0" name=""/>
        <dsp:cNvSpPr/>
      </dsp:nvSpPr>
      <dsp:spPr>
        <a:xfrm>
          <a:off x="0" y="1206690"/>
          <a:ext cx="6949440" cy="1072579"/>
        </a:xfrm>
        <a:prstGeom prst="roundRect">
          <a:avLst/>
        </a:prstGeom>
        <a:solidFill>
          <a:schemeClr val="accent5">
            <a:hueOff val="2278582"/>
            <a:satOff val="-1026"/>
            <a:lumOff val="-1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a:t>Doel</a:t>
          </a:r>
          <a:endParaRPr lang="en-US" sz="2700" kern="1200"/>
        </a:p>
      </dsp:txBody>
      <dsp:txXfrm>
        <a:off x="52359" y="1259049"/>
        <a:ext cx="6844722" cy="967861"/>
      </dsp:txXfrm>
    </dsp:sp>
    <dsp:sp modelId="{244546F1-3405-7C43-92CB-AA2C84456E8F}">
      <dsp:nvSpPr>
        <dsp:cNvPr id="0" name=""/>
        <dsp:cNvSpPr/>
      </dsp:nvSpPr>
      <dsp:spPr>
        <a:xfrm>
          <a:off x="0" y="2357029"/>
          <a:ext cx="6949440" cy="1072579"/>
        </a:xfrm>
        <a:prstGeom prst="roundRect">
          <a:avLst/>
        </a:prstGeom>
        <a:solidFill>
          <a:schemeClr val="accent5">
            <a:hueOff val="4557164"/>
            <a:satOff val="-2052"/>
            <a:lumOff val="-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a:t>Persoonlijke examentrainingsprogramma Bootcamp</a:t>
          </a:r>
          <a:endParaRPr lang="en-US" sz="2700" kern="1200"/>
        </a:p>
      </dsp:txBody>
      <dsp:txXfrm>
        <a:off x="52359" y="2409388"/>
        <a:ext cx="6844722" cy="967861"/>
      </dsp:txXfrm>
    </dsp:sp>
    <dsp:sp modelId="{8EC8DBAD-AA44-F048-A468-6F54A0DD4EDB}">
      <dsp:nvSpPr>
        <dsp:cNvPr id="0" name=""/>
        <dsp:cNvSpPr/>
      </dsp:nvSpPr>
      <dsp:spPr>
        <a:xfrm>
          <a:off x="0" y="3507368"/>
          <a:ext cx="6949440" cy="1072579"/>
        </a:xfrm>
        <a:prstGeom prst="roundRect">
          <a:avLst/>
        </a:prstGeom>
        <a:solidFill>
          <a:schemeClr val="accent5">
            <a:hueOff val="6835746"/>
            <a:satOff val="-3078"/>
            <a:lumOff val="-3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a:t>Extra toezicht op “risico-leerlingen”</a:t>
          </a:r>
          <a:endParaRPr lang="en-US" sz="2700" kern="1200"/>
        </a:p>
      </dsp:txBody>
      <dsp:txXfrm>
        <a:off x="52359" y="3559727"/>
        <a:ext cx="6844722" cy="967861"/>
      </dsp:txXfrm>
    </dsp:sp>
    <dsp:sp modelId="{AEFCFFAF-D958-EC47-A2C6-2D8CF0FA3D22}">
      <dsp:nvSpPr>
        <dsp:cNvPr id="0" name=""/>
        <dsp:cNvSpPr/>
      </dsp:nvSpPr>
      <dsp:spPr>
        <a:xfrm>
          <a:off x="0" y="4657707"/>
          <a:ext cx="6949440" cy="1072579"/>
        </a:xfrm>
        <a:prstGeom prst="roundRect">
          <a:avLst/>
        </a:prstGeom>
        <a:solidFill>
          <a:schemeClr val="accent5">
            <a:hueOff val="9114327"/>
            <a:satOff val="-410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a:t>Laatste voorbereidingen voor thuis</a:t>
          </a:r>
          <a:endParaRPr lang="en-US" sz="2700" kern="1200"/>
        </a:p>
      </dsp:txBody>
      <dsp:txXfrm>
        <a:off x="52359" y="4710066"/>
        <a:ext cx="6844722" cy="967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A5AD3-3089-5B46-8A1D-555207303EAE}">
      <dsp:nvSpPr>
        <dsp:cNvPr id="0" name=""/>
        <dsp:cNvSpPr/>
      </dsp:nvSpPr>
      <dsp:spPr>
        <a:xfrm>
          <a:off x="0" y="106976"/>
          <a:ext cx="5546770" cy="554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1466850">
            <a:lnSpc>
              <a:spcPct val="90000"/>
            </a:lnSpc>
            <a:spcBef>
              <a:spcPct val="0"/>
            </a:spcBef>
            <a:spcAft>
              <a:spcPct val="35000"/>
            </a:spcAft>
            <a:buNone/>
          </a:pPr>
          <a:r>
            <a:rPr lang="nl-NL" sz="3300" b="1" kern="1200"/>
            <a:t>Uitgangspunten:</a:t>
          </a:r>
          <a:endParaRPr lang="en-US" sz="3300" kern="1200"/>
        </a:p>
        <a:p>
          <a:pPr marL="228600" lvl="1" indent="-228600" algn="l" defTabSz="1155700">
            <a:lnSpc>
              <a:spcPct val="90000"/>
            </a:lnSpc>
            <a:spcBef>
              <a:spcPct val="0"/>
            </a:spcBef>
            <a:spcAft>
              <a:spcPct val="15000"/>
            </a:spcAft>
            <a:buChar char="•"/>
          </a:pPr>
          <a:r>
            <a:rPr lang="nl-NL" sz="2600" kern="1200"/>
            <a:t>Een leerling kan per deelonderwerp meer of minder instructie nodig hebben</a:t>
          </a:r>
          <a:endParaRPr lang="en-US" sz="2600" kern="1200"/>
        </a:p>
        <a:p>
          <a:pPr marL="228600" lvl="1" indent="-228600" algn="l" defTabSz="1155700">
            <a:lnSpc>
              <a:spcPct val="90000"/>
            </a:lnSpc>
            <a:spcBef>
              <a:spcPct val="0"/>
            </a:spcBef>
            <a:spcAft>
              <a:spcPct val="15000"/>
            </a:spcAft>
            <a:buChar char="•"/>
          </a:pPr>
          <a:r>
            <a:rPr lang="nl-NL" sz="2600" kern="1200"/>
            <a:t>Er zijn leerlingen die heel goed zelfstandig kunnen leren en minder instructie nodig hebben, zij krijgen meer vrijheid.</a:t>
          </a:r>
          <a:endParaRPr lang="en-US" sz="2600" kern="1200"/>
        </a:p>
        <a:p>
          <a:pPr marL="228600" lvl="1" indent="-228600" algn="l" defTabSz="1155700">
            <a:lnSpc>
              <a:spcPct val="90000"/>
            </a:lnSpc>
            <a:spcBef>
              <a:spcPct val="0"/>
            </a:spcBef>
            <a:spcAft>
              <a:spcPct val="15000"/>
            </a:spcAft>
            <a:buChar char="•"/>
          </a:pPr>
          <a:r>
            <a:rPr lang="nl-NL" sz="2600" kern="1200"/>
            <a:t>Leerlingen die minder zelfstandig leren en meer begeleiding nodig hebben moeten wel komen. </a:t>
          </a:r>
          <a:endParaRPr lang="en-US" sz="2600" kern="1200"/>
        </a:p>
        <a:p>
          <a:pPr marL="228600" lvl="1" indent="-228600" algn="l" defTabSz="1155700">
            <a:lnSpc>
              <a:spcPct val="90000"/>
            </a:lnSpc>
            <a:spcBef>
              <a:spcPct val="0"/>
            </a:spcBef>
            <a:spcAft>
              <a:spcPct val="15000"/>
            </a:spcAft>
            <a:buChar char="•"/>
          </a:pPr>
          <a:r>
            <a:rPr lang="nl-NL" sz="2600" kern="1200"/>
            <a:t>Iedere leerling moet op school aan het werk kunnen. </a:t>
          </a:r>
          <a:endParaRPr lang="en-US" sz="2600" kern="1200"/>
        </a:p>
      </dsp:txBody>
      <dsp:txXfrm>
        <a:off x="0" y="106976"/>
        <a:ext cx="5546770" cy="5546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5FB06-0703-4C16-BB7C-668AE3396483}">
      <dsp:nvSpPr>
        <dsp:cNvPr id="0" name=""/>
        <dsp:cNvSpPr/>
      </dsp:nvSpPr>
      <dsp:spPr>
        <a:xfrm>
          <a:off x="924485" y="1638921"/>
          <a:ext cx="1412437" cy="1412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14B9E8-6D4E-4CB6-B9F4-740AA4E8DA27}">
      <dsp:nvSpPr>
        <dsp:cNvPr id="0" name=""/>
        <dsp:cNvSpPr/>
      </dsp:nvSpPr>
      <dsp:spPr>
        <a:xfrm>
          <a:off x="61329" y="3427716"/>
          <a:ext cx="313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nl-NL" sz="2500" kern="1200"/>
            <a:t>Tot 30 minuten na de start nog toelaatbaar</a:t>
          </a:r>
          <a:endParaRPr lang="en-US" sz="2500" kern="1200"/>
        </a:p>
      </dsp:txBody>
      <dsp:txXfrm>
        <a:off x="61329" y="3427716"/>
        <a:ext cx="3138750" cy="720000"/>
      </dsp:txXfrm>
    </dsp:sp>
    <dsp:sp modelId="{6BF91324-9090-4955-B273-86FC77DB803C}">
      <dsp:nvSpPr>
        <dsp:cNvPr id="0" name=""/>
        <dsp:cNvSpPr/>
      </dsp:nvSpPr>
      <dsp:spPr>
        <a:xfrm>
          <a:off x="4612516" y="1638921"/>
          <a:ext cx="1412437" cy="1412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004535-8F3B-4C96-803A-27EBC9BDB9AD}">
      <dsp:nvSpPr>
        <dsp:cNvPr id="0" name=""/>
        <dsp:cNvSpPr/>
      </dsp:nvSpPr>
      <dsp:spPr>
        <a:xfrm>
          <a:off x="3749360" y="3427716"/>
          <a:ext cx="313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nl-NL" sz="2500" u="sng" kern="1200"/>
            <a:t>Geen extra tijd voor het examen</a:t>
          </a:r>
          <a:endParaRPr lang="en-US" sz="2500" kern="1200"/>
        </a:p>
      </dsp:txBody>
      <dsp:txXfrm>
        <a:off x="3749360" y="3427716"/>
        <a:ext cx="3138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4AC5C-C196-844B-B4F0-03EDA0D0E523}">
      <dsp:nvSpPr>
        <dsp:cNvPr id="0" name=""/>
        <dsp:cNvSpPr/>
      </dsp:nvSpPr>
      <dsp:spPr>
        <a:xfrm>
          <a:off x="0" y="441790"/>
          <a:ext cx="5385816" cy="1429740"/>
        </a:xfrm>
        <a:prstGeom prst="roundRect">
          <a:avLst/>
        </a:prstGeom>
        <a:solidFill>
          <a:schemeClr val="accent4">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solidFill>
                <a:schemeClr val="tx1"/>
              </a:solidFill>
            </a:rPr>
            <a:t>We hopen u met deze presentatie van voldoende informatie te hebben voorzien.</a:t>
          </a:r>
          <a:endParaRPr lang="en-US" sz="2600" kern="1200">
            <a:solidFill>
              <a:schemeClr val="tx1"/>
            </a:solidFill>
          </a:endParaRPr>
        </a:p>
      </dsp:txBody>
      <dsp:txXfrm>
        <a:off x="69794" y="511584"/>
        <a:ext cx="5246228" cy="1290152"/>
      </dsp:txXfrm>
    </dsp:sp>
    <dsp:sp modelId="{F77EE06A-F417-C94E-93A6-0B35CB024B05}">
      <dsp:nvSpPr>
        <dsp:cNvPr id="0" name=""/>
        <dsp:cNvSpPr/>
      </dsp:nvSpPr>
      <dsp:spPr>
        <a:xfrm>
          <a:off x="0" y="1946411"/>
          <a:ext cx="5385816" cy="1429740"/>
        </a:xfrm>
        <a:prstGeom prst="roundRect">
          <a:avLst/>
        </a:prstGeom>
        <a:solidFill>
          <a:schemeClr val="accent4">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solidFill>
                <a:schemeClr val="tx1"/>
              </a:solidFill>
            </a:rPr>
            <a:t>Mentoren, examensecretaris en directrice zijn beschikbaar voor het stellen van individuele vragen</a:t>
          </a:r>
          <a:endParaRPr lang="en-US" sz="2600" kern="1200">
            <a:solidFill>
              <a:schemeClr val="tx1"/>
            </a:solidFill>
          </a:endParaRPr>
        </a:p>
      </dsp:txBody>
      <dsp:txXfrm>
        <a:off x="69794" y="2016205"/>
        <a:ext cx="5246228" cy="1290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6FB9F-1D6D-6345-B167-9F600C1C44D7}" type="datetimeFigureOut">
              <a:rPr lang="nl-NL" smtClean="0"/>
              <a:t>04-03-2026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5F58D-1D9F-5149-A359-58138EEA7B4B}" type="slidenum">
              <a:rPr lang="nl-NL" smtClean="0"/>
              <a:t>‹nr.›</a:t>
            </a:fld>
            <a:endParaRPr lang="nl-NL"/>
          </a:p>
        </p:txBody>
      </p:sp>
    </p:spTree>
    <p:extLst>
      <p:ext uri="{BB962C8B-B14F-4D97-AF65-F5344CB8AC3E}">
        <p14:creationId xmlns:p14="http://schemas.microsoft.com/office/powerpoint/2010/main" val="141832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a:solidFill>
                  <a:srgbClr val="FF0000"/>
                </a:solidFill>
                <a:cs typeface="Calibri"/>
              </a:rPr>
              <a:t>Uw kind krijgt een lijst mee met de scores van alle SE- cijfers. Het is belangrijk deze lijst goed te controleren op eventuele fouten. </a:t>
            </a:r>
            <a:endParaRPr lang="nl-NL">
              <a:solidFill>
                <a:srgbClr val="FF0000"/>
              </a:solidFill>
            </a:endParaRPr>
          </a:p>
          <a:p>
            <a:pPr marL="0" indent="0">
              <a:buNone/>
            </a:pPr>
            <a:endParaRPr lang="nl-NL" sz="1200">
              <a:solidFill>
                <a:srgbClr val="FF0000"/>
              </a:solidFill>
              <a:cs typeface="Calibri"/>
            </a:endParaRPr>
          </a:p>
          <a:p>
            <a:pPr marL="0" indent="0">
              <a:buNone/>
            </a:pPr>
            <a:r>
              <a:rPr lang="nl-NL" sz="1200">
                <a:solidFill>
                  <a:srgbClr val="FF0000"/>
                </a:solidFill>
                <a:cs typeface="Calibri"/>
              </a:rPr>
              <a:t>In het geval de SE -lijst niet klopt kunt u dat aangeven op de lijst en bij het inleveren aangeven wat er volgens u niet klopt.</a:t>
            </a:r>
          </a:p>
          <a:p>
            <a:pPr marL="0" indent="0">
              <a:buNone/>
            </a:pPr>
            <a:r>
              <a:rPr lang="nl-NL" sz="1200">
                <a:solidFill>
                  <a:srgbClr val="FF0000"/>
                </a:solidFill>
                <a:cs typeface="Calibri"/>
              </a:rPr>
              <a:t>Indien alles juist is, dan zet u een handtekening voor akkoord en wordt de lijst ingeleverd.</a:t>
            </a:r>
          </a:p>
          <a:p>
            <a:pPr marL="0" indent="0">
              <a:buNone/>
            </a:pPr>
            <a:endParaRPr lang="nl-NL" sz="1200">
              <a:solidFill>
                <a:srgbClr val="FF0000"/>
              </a:solidFill>
              <a:cs typeface="Calibri"/>
            </a:endParaRPr>
          </a:p>
          <a:p>
            <a:pPr marL="0" indent="0">
              <a:buNone/>
            </a:pPr>
            <a:r>
              <a:rPr lang="nl-NL" sz="1200" b="1">
                <a:solidFill>
                  <a:srgbClr val="FF0000"/>
                </a:solidFill>
                <a:cs typeface="Calibri"/>
              </a:rPr>
              <a:t>NB Inleveren van deze lijst is verplicht, geen lijst is geen aanvraag voor het CE</a:t>
            </a:r>
          </a:p>
          <a:p>
            <a:endParaRPr lang="nl-NL"/>
          </a:p>
        </p:txBody>
      </p:sp>
      <p:sp>
        <p:nvSpPr>
          <p:cNvPr id="4" name="Tijdelijke aanduiding voor dianummer 3"/>
          <p:cNvSpPr>
            <a:spLocks noGrp="1"/>
          </p:cNvSpPr>
          <p:nvPr>
            <p:ph type="sldNum" sz="quarter" idx="5"/>
          </p:nvPr>
        </p:nvSpPr>
        <p:spPr/>
        <p:txBody>
          <a:bodyPr/>
          <a:lstStyle/>
          <a:p>
            <a:fld id="{74A5F58D-1D9F-5149-A359-58138EEA7B4B}" type="slidenum">
              <a:rPr lang="nl-NL" smtClean="0"/>
              <a:t>7</a:t>
            </a:fld>
            <a:endParaRPr lang="nl-NL"/>
          </a:p>
        </p:txBody>
      </p:sp>
    </p:spTree>
    <p:extLst>
      <p:ext uri="{BB962C8B-B14F-4D97-AF65-F5344CB8AC3E}">
        <p14:creationId xmlns:p14="http://schemas.microsoft.com/office/powerpoint/2010/main" val="133693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3/4/26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18637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3/4/26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2392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3/4/26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81507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3/4/26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1222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3/4/26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60650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3/4/26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67213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3/4/26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31628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3/4/26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86588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3/4/26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79844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3/4/26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09584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3/4/26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79529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3/4/26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‹nr.›</a:t>
            </a:fld>
            <a:endParaRPr lang="en-US"/>
          </a:p>
        </p:txBody>
      </p:sp>
    </p:spTree>
    <p:extLst>
      <p:ext uri="{BB962C8B-B14F-4D97-AF65-F5344CB8AC3E}">
        <p14:creationId xmlns:p14="http://schemas.microsoft.com/office/powerpoint/2010/main" val="24430595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5" r:id="rId6"/>
    <p:sldLayoutId id="2147483690" r:id="rId7"/>
    <p:sldLayoutId id="2147483691" r:id="rId8"/>
    <p:sldLayoutId id="2147483692" r:id="rId9"/>
    <p:sldLayoutId id="2147483694" r:id="rId10"/>
    <p:sldLayoutId id="214748369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hyperlink" Target="http://www.mijneindexamen.n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examenblad.n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KSPczHSvYEU?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1BA7680-B1FB-4B6B-2155-45DD5D6C4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3">
            <a:extLst>
              <a:ext uri="{FF2B5EF4-FFF2-40B4-BE49-F238E27FC236}">
                <a16:creationId xmlns:a16="http://schemas.microsoft.com/office/drawing/2014/main" id="{5E2B539D-E89A-C6E9-E172-0C51201A7A93}"/>
              </a:ext>
            </a:extLst>
          </p:cNvPr>
          <p:cNvPicPr>
            <a:picLocks noChangeAspect="1"/>
          </p:cNvPicPr>
          <p:nvPr/>
        </p:nvPicPr>
        <p:blipFill>
          <a:blip r:embed="rId2">
            <a:extLst>
              <a:ext uri="{28A0092B-C50C-407E-A947-70E740481C1C}">
                <a14:useLocalDpi xmlns:a14="http://schemas.microsoft.com/office/drawing/2010/main" val="0"/>
              </a:ext>
            </a:extLst>
          </a:blip>
          <a:srcRect t="15413"/>
          <a:stretch>
            <a:fillRect/>
          </a:stretch>
        </p:blipFill>
        <p:spPr>
          <a:xfrm>
            <a:off x="20" y="-1"/>
            <a:ext cx="12191980" cy="6858001"/>
          </a:xfrm>
          <a:prstGeom prst="rect">
            <a:avLst/>
          </a:prstGeom>
        </p:spPr>
      </p:pic>
      <p:sp>
        <p:nvSpPr>
          <p:cNvPr id="25" name="Rectangle 24">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32383"/>
            <a:ext cx="12192000" cy="4525617"/>
          </a:xfrm>
          <a:prstGeom prst="rect">
            <a:avLst/>
          </a:prstGeom>
          <a:gradFill>
            <a:gsLst>
              <a:gs pos="0">
                <a:srgbClr val="000000">
                  <a:alpha val="0"/>
                </a:srgbClr>
              </a:gs>
              <a:gs pos="55000">
                <a:srgbClr val="000000">
                  <a:alpha val="35000"/>
                </a:srgbClr>
              </a:gs>
              <a:gs pos="10000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0A232A8E-506A-811B-C662-7FD3421E9698}"/>
              </a:ext>
            </a:extLst>
          </p:cNvPr>
          <p:cNvSpPr>
            <a:spLocks noGrp="1"/>
          </p:cNvSpPr>
          <p:nvPr>
            <p:ph type="subTitle" idx="1"/>
          </p:nvPr>
        </p:nvSpPr>
        <p:spPr>
          <a:xfrm>
            <a:off x="624506" y="5917399"/>
            <a:ext cx="8837546" cy="644789"/>
          </a:xfrm>
        </p:spPr>
        <p:txBody>
          <a:bodyPr>
            <a:normAutofit/>
          </a:bodyPr>
          <a:lstStyle/>
          <a:p>
            <a:pPr algn="l"/>
            <a:r>
              <a:rPr lang="nl-NL" sz="2400">
                <a:solidFill>
                  <a:srgbClr val="FFFFFF"/>
                </a:solidFill>
              </a:rPr>
              <a:t>Eindexamenpresentatie 2026</a:t>
            </a:r>
          </a:p>
        </p:txBody>
      </p:sp>
    </p:spTree>
    <p:extLst>
      <p:ext uri="{BB962C8B-B14F-4D97-AF65-F5344CB8AC3E}">
        <p14:creationId xmlns:p14="http://schemas.microsoft.com/office/powerpoint/2010/main" val="18112781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D3A9A-2539-AC68-8719-C68007B2A013}"/>
              </a:ext>
            </a:extLst>
          </p:cNvPr>
          <p:cNvSpPr>
            <a:spLocks noGrp="1"/>
          </p:cNvSpPr>
          <p:nvPr>
            <p:ph type="title"/>
          </p:nvPr>
        </p:nvSpPr>
        <p:spPr/>
        <p:txBody>
          <a:bodyPr/>
          <a:lstStyle/>
          <a:p>
            <a:r>
              <a:rPr lang="nl-NL"/>
              <a:t>Laatste voorbereiding op school</a:t>
            </a:r>
          </a:p>
        </p:txBody>
      </p:sp>
      <p:sp>
        <p:nvSpPr>
          <p:cNvPr id="3" name="Tijdelijke aanduiding voor inhoud 2">
            <a:extLst>
              <a:ext uri="{FF2B5EF4-FFF2-40B4-BE49-F238E27FC236}">
                <a16:creationId xmlns:a16="http://schemas.microsoft.com/office/drawing/2014/main" id="{3C6E6EED-81EC-4379-C69C-D92D9647CA2B}"/>
              </a:ext>
            </a:extLst>
          </p:cNvPr>
          <p:cNvSpPr>
            <a:spLocks noGrp="1"/>
          </p:cNvSpPr>
          <p:nvPr>
            <p:ph idx="1"/>
          </p:nvPr>
        </p:nvSpPr>
        <p:spPr>
          <a:xfrm>
            <a:off x="696730" y="2346152"/>
            <a:ext cx="7677836" cy="4117709"/>
          </a:xfrm>
          <a:solidFill>
            <a:schemeClr val="accent4">
              <a:lumMod val="40000"/>
              <a:lumOff val="60000"/>
            </a:schemeClr>
          </a:solidFill>
        </p:spPr>
        <p:txBody>
          <a:bodyPr vert="horz" lIns="91440" tIns="45720" rIns="91440" bIns="45720" rtlCol="0" anchor="t">
            <a:normAutofit/>
          </a:bodyPr>
          <a:lstStyle/>
          <a:p>
            <a:endParaRPr lang="nl-NL" dirty="0"/>
          </a:p>
          <a:p>
            <a:r>
              <a:rPr lang="nl-NL" dirty="0"/>
              <a:t>13 mrt 2026:     	Inschrijving BOOTCAMP</a:t>
            </a:r>
          </a:p>
          <a:p>
            <a:r>
              <a:rPr lang="nl-NL" dirty="0"/>
              <a:t>10 mrt 2026:			Laatste </a:t>
            </a:r>
            <a:r>
              <a:rPr lang="nl-NL" dirty="0" err="1"/>
              <a:t>driehoeksgesprek</a:t>
            </a:r>
            <a:endParaRPr lang="nl-NL" dirty="0"/>
          </a:p>
          <a:p>
            <a:pPr lvl="8"/>
            <a:r>
              <a:rPr lang="nl-NL" dirty="0"/>
              <a:t>Plannen doornemen voor examen</a:t>
            </a:r>
          </a:p>
          <a:p>
            <a:pPr lvl="8"/>
            <a:r>
              <a:rPr lang="nl-NL" dirty="0"/>
              <a:t>Maatwerkweek doornemen</a:t>
            </a:r>
          </a:p>
          <a:p>
            <a:pPr lvl="8"/>
            <a:r>
              <a:rPr lang="nl-NL" dirty="0"/>
              <a:t>Overzicht van te volgen Bootcamplessen</a:t>
            </a:r>
          </a:p>
          <a:p>
            <a:r>
              <a:rPr lang="nl-NL" dirty="0"/>
              <a:t>1 </a:t>
            </a:r>
            <a:r>
              <a:rPr lang="nl-NL"/>
              <a:t>april t/m </a:t>
            </a:r>
            <a:r>
              <a:rPr lang="nl-NL" dirty="0"/>
              <a:t>6 mei  2026	 BOOTCAMP-lessen</a:t>
            </a:r>
          </a:p>
        </p:txBody>
      </p:sp>
      <p:pic>
        <p:nvPicPr>
          <p:cNvPr id="4" name="Picture 2" descr="1.037.600+ Agenda Stockfoto's, afbeeldingen en royalty-free beelden -  iStock | Planning, Kalender, Checklist">
            <a:extLst>
              <a:ext uri="{FF2B5EF4-FFF2-40B4-BE49-F238E27FC236}">
                <a16:creationId xmlns:a16="http://schemas.microsoft.com/office/drawing/2014/main" id="{7173BF12-485D-0664-2325-CB6166BA6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79460">
            <a:off x="7444144" y="1822707"/>
            <a:ext cx="1133584" cy="136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09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B61D268C-DE4D-5830-0C88-A8804BE45B37}"/>
              </a:ext>
            </a:extLst>
          </p:cNvPr>
          <p:cNvSpPr>
            <a:spLocks noGrp="1"/>
          </p:cNvSpPr>
          <p:nvPr>
            <p:ph type="title"/>
          </p:nvPr>
        </p:nvSpPr>
        <p:spPr>
          <a:xfrm>
            <a:off x="612648" y="548640"/>
            <a:ext cx="4803224" cy="1298446"/>
          </a:xfrm>
          <a:solidFill>
            <a:schemeClr val="accent4">
              <a:lumMod val="40000"/>
              <a:lumOff val="60000"/>
            </a:schemeClr>
          </a:solidFill>
        </p:spPr>
        <p:txBody>
          <a:bodyPr>
            <a:normAutofit/>
          </a:bodyPr>
          <a:lstStyle/>
          <a:p>
            <a:r>
              <a:rPr lang="nl-NL"/>
              <a:t>Bootcamp	</a:t>
            </a:r>
          </a:p>
        </p:txBody>
      </p:sp>
      <p:sp>
        <p:nvSpPr>
          <p:cNvPr id="3" name="Tijdelijke aanduiding voor inhoud 2">
            <a:extLst>
              <a:ext uri="{FF2B5EF4-FFF2-40B4-BE49-F238E27FC236}">
                <a16:creationId xmlns:a16="http://schemas.microsoft.com/office/drawing/2014/main" id="{8A0270C1-08CE-8E67-E9FD-631BC93C8C25}"/>
              </a:ext>
            </a:extLst>
          </p:cNvPr>
          <p:cNvSpPr>
            <a:spLocks noGrp="1"/>
          </p:cNvSpPr>
          <p:nvPr>
            <p:ph idx="1"/>
          </p:nvPr>
        </p:nvSpPr>
        <p:spPr>
          <a:xfrm>
            <a:off x="612648" y="1830456"/>
            <a:ext cx="3808514" cy="4774739"/>
          </a:xfrm>
        </p:spPr>
        <p:txBody>
          <a:bodyPr vert="horz" lIns="91440" tIns="45720" rIns="91440" bIns="45720" rtlCol="0" anchor="t">
            <a:normAutofit/>
          </a:bodyPr>
          <a:lstStyle/>
          <a:p>
            <a:pPr marL="0" indent="0" defTabSz="1244600">
              <a:lnSpc>
                <a:spcPct val="90000"/>
              </a:lnSpc>
              <a:spcBef>
                <a:spcPct val="0"/>
              </a:spcBef>
              <a:spcAft>
                <a:spcPct val="35000"/>
              </a:spcAft>
              <a:buNone/>
            </a:pPr>
            <a:endParaRPr lang="nl-NL" sz="2800" b="1">
              <a:solidFill>
                <a:prstClr val="black">
                  <a:hueOff val="0"/>
                  <a:satOff val="0"/>
                  <a:lumOff val="0"/>
                  <a:alphaOff val="0"/>
                </a:prstClr>
              </a:solidFill>
              <a:latin typeface="Neue Haas Grotesk Text Pro"/>
            </a:endParaRPr>
          </a:p>
          <a:p>
            <a:pPr marL="0" indent="0" defTabSz="1244600">
              <a:lnSpc>
                <a:spcPct val="90000"/>
              </a:lnSpc>
              <a:spcBef>
                <a:spcPct val="0"/>
              </a:spcBef>
              <a:spcAft>
                <a:spcPct val="35000"/>
              </a:spcAft>
              <a:buNone/>
            </a:pPr>
            <a:endParaRPr lang="nl-NL" sz="2800" b="1">
              <a:solidFill>
                <a:prstClr val="black">
                  <a:hueOff val="0"/>
                  <a:satOff val="0"/>
                  <a:lumOff val="0"/>
                  <a:alphaOff val="0"/>
                </a:prstClr>
              </a:solidFill>
              <a:latin typeface="Neue Haas Grotesk Text Pro"/>
            </a:endParaRPr>
          </a:p>
          <a:p>
            <a:pPr marL="0" indent="0" defTabSz="1244600">
              <a:lnSpc>
                <a:spcPct val="90000"/>
              </a:lnSpc>
              <a:spcBef>
                <a:spcPct val="0"/>
              </a:spcBef>
              <a:spcAft>
                <a:spcPct val="35000"/>
              </a:spcAft>
              <a:buNone/>
            </a:pPr>
            <a:r>
              <a:rPr lang="nl-NL" sz="2800" b="1">
                <a:solidFill>
                  <a:prstClr val="black">
                    <a:hueOff val="0"/>
                    <a:satOff val="0"/>
                    <a:lumOff val="0"/>
                    <a:alphaOff val="0"/>
                  </a:prstClr>
                </a:solidFill>
                <a:latin typeface="Neue Haas Grotesk Text Pro"/>
              </a:rPr>
              <a:t>Werkwijze: </a:t>
            </a:r>
          </a:p>
          <a:p>
            <a:pPr marL="342900" lvl="1" indent="-342900" defTabSz="977900">
              <a:lnSpc>
                <a:spcPct val="90000"/>
              </a:lnSpc>
              <a:spcBef>
                <a:spcPct val="0"/>
              </a:spcBef>
              <a:spcAft>
                <a:spcPct val="15000"/>
              </a:spcAft>
              <a:buFont typeface="Wingdings" panose="020B0604020202020204" pitchFamily="34" charset="0"/>
              <a:buChar char="ü"/>
            </a:pPr>
            <a:r>
              <a:rPr lang="nl-NL" sz="2200">
                <a:solidFill>
                  <a:prstClr val="black">
                    <a:hueOff val="0"/>
                    <a:satOff val="0"/>
                    <a:lumOff val="0"/>
                    <a:alphaOff val="0"/>
                  </a:prstClr>
                </a:solidFill>
                <a:latin typeface="Neue Haas Grotesk Text Pro"/>
              </a:rPr>
              <a:t>Per les bekijken leerling en docent of aanwezigheid van een leerling wenselijk/noodzakelijk is. </a:t>
            </a:r>
            <a:endParaRPr lang="nl-NL">
              <a:solidFill>
                <a:prstClr val="black">
                  <a:hueOff val="0"/>
                  <a:satOff val="0"/>
                  <a:lumOff val="0"/>
                  <a:alphaOff val="0"/>
                </a:prstClr>
              </a:solidFill>
            </a:endParaRPr>
          </a:p>
          <a:p>
            <a:pPr marL="342900" lvl="1" indent="-342900">
              <a:lnSpc>
                <a:spcPct val="90000"/>
              </a:lnSpc>
              <a:spcBef>
                <a:spcPct val="0"/>
              </a:spcBef>
              <a:spcAft>
                <a:spcPct val="15000"/>
              </a:spcAft>
              <a:buFont typeface="Wingdings" panose="020B0604020202020204" pitchFamily="34" charset="0"/>
              <a:buChar char="ü"/>
            </a:pPr>
            <a:r>
              <a:rPr lang="nl-NL" sz="2200">
                <a:solidFill>
                  <a:prstClr val="black">
                    <a:hueOff val="0"/>
                    <a:satOff val="0"/>
                    <a:lumOff val="0"/>
                    <a:alphaOff val="0"/>
                  </a:prstClr>
                </a:solidFill>
              </a:rPr>
              <a:t>Een leerling schrijft zich voor minimaal 10 Bootcamplessen in</a:t>
            </a:r>
          </a:p>
          <a:p>
            <a:pPr marL="0" indent="0">
              <a:buNone/>
            </a:pPr>
            <a:endParaRPr lang="nl-NL"/>
          </a:p>
        </p:txBody>
      </p:sp>
      <p:graphicFrame>
        <p:nvGraphicFramePr>
          <p:cNvPr id="6" name="Tekstvak 3">
            <a:extLst>
              <a:ext uri="{FF2B5EF4-FFF2-40B4-BE49-F238E27FC236}">
                <a16:creationId xmlns:a16="http://schemas.microsoft.com/office/drawing/2014/main" id="{43C7D9C8-F3CA-DEFD-DA2E-4F4163B31740}"/>
              </a:ext>
            </a:extLst>
          </p:cNvPr>
          <p:cNvGraphicFramePr/>
          <p:nvPr>
            <p:extLst>
              <p:ext uri="{D42A27DB-BD31-4B8C-83A1-F6EECF244321}">
                <p14:modId xmlns:p14="http://schemas.microsoft.com/office/powerpoint/2010/main" val="1206597240"/>
              </p:ext>
            </p:extLst>
          </p:nvPr>
        </p:nvGraphicFramePr>
        <p:xfrm>
          <a:off x="6028520" y="548637"/>
          <a:ext cx="5546770" cy="5760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8960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769B60-FB3A-F707-A083-221FE30A3EA9}"/>
              </a:ext>
            </a:extLst>
          </p:cNvPr>
          <p:cNvSpPr>
            <a:spLocks noGrp="1"/>
          </p:cNvSpPr>
          <p:nvPr>
            <p:ph type="title"/>
          </p:nvPr>
        </p:nvSpPr>
        <p:spPr>
          <a:xfrm>
            <a:off x="5568534" y="603504"/>
            <a:ext cx="5916169" cy="1527048"/>
          </a:xfrm>
        </p:spPr>
        <p:txBody>
          <a:bodyPr anchor="b">
            <a:normAutofit/>
          </a:bodyPr>
          <a:lstStyle/>
          <a:p>
            <a:r>
              <a:rPr lang="nl-NL"/>
              <a:t>Extra voorbereiding op het CE</a:t>
            </a:r>
          </a:p>
        </p:txBody>
      </p:sp>
      <p:pic>
        <p:nvPicPr>
          <p:cNvPr id="12" name="Picture 4" descr="Potlood en antwoordblad">
            <a:extLst>
              <a:ext uri="{FF2B5EF4-FFF2-40B4-BE49-F238E27FC236}">
                <a16:creationId xmlns:a16="http://schemas.microsoft.com/office/drawing/2014/main" id="{55F1EF79-4054-1B02-6215-DC648BF99B98}"/>
              </a:ext>
            </a:extLst>
          </p:cNvPr>
          <p:cNvPicPr>
            <a:picLocks noChangeAspect="1"/>
          </p:cNvPicPr>
          <p:nvPr/>
        </p:nvPicPr>
        <p:blipFill>
          <a:blip r:embed="rId2"/>
          <a:srcRect l="59368" r="-1" b="-1"/>
          <a:stretch>
            <a:fillRect/>
          </a:stretch>
        </p:blipFill>
        <p:spPr>
          <a:xfrm>
            <a:off x="20" y="10"/>
            <a:ext cx="4910308" cy="6857990"/>
          </a:xfrm>
          <a:prstGeom prst="rect">
            <a:avLst/>
          </a:prstGeom>
        </p:spPr>
      </p:pic>
      <p:sp>
        <p:nvSpPr>
          <p:cNvPr id="3" name="Tijdelijke aanduiding voor inhoud 2">
            <a:extLst>
              <a:ext uri="{FF2B5EF4-FFF2-40B4-BE49-F238E27FC236}">
                <a16:creationId xmlns:a16="http://schemas.microsoft.com/office/drawing/2014/main" id="{58491490-F709-3B91-9BD7-1E395B7D8057}"/>
              </a:ext>
            </a:extLst>
          </p:cNvPr>
          <p:cNvSpPr>
            <a:spLocks noGrp="1"/>
          </p:cNvSpPr>
          <p:nvPr>
            <p:ph idx="1"/>
          </p:nvPr>
        </p:nvSpPr>
        <p:spPr>
          <a:xfrm>
            <a:off x="5568533" y="2214282"/>
            <a:ext cx="5916169" cy="4095078"/>
          </a:xfrm>
        </p:spPr>
        <p:txBody>
          <a:bodyPr vert="horz" lIns="91440" tIns="45720" rIns="91440" bIns="45720" rtlCol="0" anchor="t">
            <a:noAutofit/>
          </a:bodyPr>
          <a:lstStyle/>
          <a:p>
            <a:pPr>
              <a:lnSpc>
                <a:spcPct val="110000"/>
              </a:lnSpc>
            </a:pPr>
            <a:r>
              <a:rPr lang="nl-NL" sz="1800"/>
              <a:t>Zelfstudie-plek op de leerpleinen om op school te kunnen studeren</a:t>
            </a:r>
            <a:endParaRPr lang="en-US" sz="1800"/>
          </a:p>
          <a:p>
            <a:pPr>
              <a:lnSpc>
                <a:spcPct val="110000"/>
              </a:lnSpc>
            </a:pPr>
            <a:r>
              <a:rPr lang="nl-NL" sz="1800"/>
              <a:t>Extra oefenmateriaal aanwezig voor oefenen met examens</a:t>
            </a:r>
            <a:endParaRPr lang="en-US" sz="1800"/>
          </a:p>
          <a:p>
            <a:pPr>
              <a:lnSpc>
                <a:spcPct val="110000"/>
              </a:lnSpc>
            </a:pPr>
            <a:r>
              <a:rPr lang="nl-NL" sz="1800"/>
              <a:t>Examenvreestraining</a:t>
            </a:r>
            <a:endParaRPr lang="en-US" sz="1800"/>
          </a:p>
          <a:p>
            <a:pPr>
              <a:lnSpc>
                <a:spcPct val="110000"/>
              </a:lnSpc>
            </a:pPr>
            <a:r>
              <a:rPr lang="nl-NL" sz="1800"/>
              <a:t>Boekje “De laatste loodjes”</a:t>
            </a:r>
            <a:endParaRPr lang="en-US" sz="1800"/>
          </a:p>
          <a:p>
            <a:pPr>
              <a:lnSpc>
                <a:spcPct val="110000"/>
              </a:lnSpc>
            </a:pPr>
            <a:r>
              <a:rPr lang="nl-NL" sz="1800">
                <a:hlinkClick r:id="rId3"/>
              </a:rPr>
              <a:t>www.mijneindexamen.nl</a:t>
            </a:r>
            <a:r>
              <a:rPr lang="nl-NL" sz="1800"/>
              <a:t> voor actuele informatie</a:t>
            </a:r>
            <a:endParaRPr lang="en-US" sz="1800"/>
          </a:p>
          <a:p>
            <a:pPr>
              <a:lnSpc>
                <a:spcPct val="110000"/>
              </a:lnSpc>
            </a:pPr>
            <a:r>
              <a:rPr lang="nl-NL" sz="1800"/>
              <a:t>Lerenvoorhetexamen.nl</a:t>
            </a:r>
            <a:endParaRPr lang="en-US" sz="1800"/>
          </a:p>
          <a:p>
            <a:pPr>
              <a:lnSpc>
                <a:spcPct val="110000"/>
              </a:lnSpc>
            </a:pPr>
            <a:r>
              <a:rPr lang="nl-NL" sz="1800"/>
              <a:t>Examentrainingen van “studielokaal”</a:t>
            </a:r>
            <a:endParaRPr lang="en-US" sz="1800"/>
          </a:p>
        </p:txBody>
      </p:sp>
    </p:spTree>
    <p:extLst>
      <p:ext uri="{BB962C8B-B14F-4D97-AF65-F5344CB8AC3E}">
        <p14:creationId xmlns:p14="http://schemas.microsoft.com/office/powerpoint/2010/main" val="361324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98352F-64D9-4C46-1DBF-FAC892C49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3E5E822-252B-D6FD-B95A-FCBEB1E7AE78}"/>
              </a:ext>
            </a:extLst>
          </p:cNvPr>
          <p:cNvSpPr>
            <a:spLocks noGrp="1"/>
          </p:cNvSpPr>
          <p:nvPr>
            <p:ph type="title"/>
          </p:nvPr>
        </p:nvSpPr>
        <p:spPr>
          <a:xfrm>
            <a:off x="609600" y="740534"/>
            <a:ext cx="3912637" cy="5483059"/>
          </a:xfrm>
          <a:solidFill>
            <a:schemeClr val="accent4">
              <a:lumMod val="40000"/>
              <a:lumOff val="60000"/>
            </a:schemeClr>
          </a:solidFill>
        </p:spPr>
        <p:txBody>
          <a:bodyPr anchor="b">
            <a:normAutofit/>
          </a:bodyPr>
          <a:lstStyle/>
          <a:p>
            <a:r>
              <a:rPr lang="nl-NL"/>
              <a:t>Laatste voorbereiding thuis	</a:t>
            </a:r>
          </a:p>
        </p:txBody>
      </p:sp>
      <p:sp>
        <p:nvSpPr>
          <p:cNvPr id="3" name="Tijdelijke aanduiding voor inhoud 2">
            <a:extLst>
              <a:ext uri="{FF2B5EF4-FFF2-40B4-BE49-F238E27FC236}">
                <a16:creationId xmlns:a16="http://schemas.microsoft.com/office/drawing/2014/main" id="{4B0EABEA-B144-72AC-34DA-E488AAF738BD}"/>
              </a:ext>
            </a:extLst>
          </p:cNvPr>
          <p:cNvSpPr>
            <a:spLocks noGrp="1"/>
          </p:cNvSpPr>
          <p:nvPr>
            <p:ph idx="1"/>
          </p:nvPr>
        </p:nvSpPr>
        <p:spPr>
          <a:xfrm>
            <a:off x="5455920" y="740534"/>
            <a:ext cx="5865224" cy="5483059"/>
          </a:xfrm>
        </p:spPr>
        <p:txBody>
          <a:bodyPr vert="horz" lIns="91440" tIns="45720" rIns="91440" bIns="45720" rtlCol="0" anchor="t">
            <a:normAutofit/>
          </a:bodyPr>
          <a:lstStyle/>
          <a:p>
            <a:pPr>
              <a:lnSpc>
                <a:spcPct val="110000"/>
              </a:lnSpc>
            </a:pPr>
            <a:r>
              <a:rPr lang="nl-NL" sz="1500"/>
              <a:t>Oefenexamens maken </a:t>
            </a:r>
            <a:r>
              <a:rPr lang="nl-NL" sz="1500">
                <a:sym typeface="Wingdings" pitchFamily="2" charset="2"/>
              </a:rPr>
              <a:t> </a:t>
            </a:r>
            <a:r>
              <a:rPr lang="nl-NL" sz="1500">
                <a:sym typeface="Wingdings" pitchFamily="2" charset="2"/>
                <a:hlinkClick r:id="rId2"/>
              </a:rPr>
              <a:t>www.examenblad.nl</a:t>
            </a:r>
            <a:endParaRPr lang="nl-NL" sz="1500">
              <a:sym typeface="Wingdings" pitchFamily="2" charset="2"/>
            </a:endParaRPr>
          </a:p>
          <a:p>
            <a:pPr>
              <a:lnSpc>
                <a:spcPct val="110000"/>
              </a:lnSpc>
            </a:pPr>
            <a:r>
              <a:rPr lang="nl-NL" sz="1500">
                <a:sym typeface="Wingdings" pitchFamily="2" charset="2"/>
              </a:rPr>
              <a:t>Gezonde voeding  gevarieerd en regelmatig</a:t>
            </a:r>
          </a:p>
          <a:p>
            <a:pPr>
              <a:lnSpc>
                <a:spcPct val="110000"/>
              </a:lnSpc>
            </a:pPr>
            <a:r>
              <a:rPr lang="nl-NL" sz="1500">
                <a:sym typeface="Wingdings" pitchFamily="2" charset="2"/>
              </a:rPr>
              <a:t>Voldoende nachtrust  telefoon beneden houden, op tijd erin en eruit (RITME)</a:t>
            </a:r>
          </a:p>
          <a:p>
            <a:pPr>
              <a:lnSpc>
                <a:spcPct val="110000"/>
              </a:lnSpc>
            </a:pPr>
            <a:r>
              <a:rPr lang="nl-NL" sz="1500">
                <a:sym typeface="Wingdings" pitchFamily="2" charset="2"/>
              </a:rPr>
              <a:t>Goede balans tussen leren en ontspannen </a:t>
            </a:r>
          </a:p>
          <a:p>
            <a:pPr lvl="1">
              <a:lnSpc>
                <a:spcPct val="110000"/>
              </a:lnSpc>
            </a:pPr>
            <a:r>
              <a:rPr lang="nl-NL" sz="1500">
                <a:sym typeface="Wingdings" pitchFamily="2" charset="2"/>
              </a:rPr>
              <a:t>9.00-10.30 leren aan vakken 1, 2,3</a:t>
            </a:r>
          </a:p>
          <a:p>
            <a:pPr lvl="1">
              <a:lnSpc>
                <a:spcPct val="110000"/>
              </a:lnSpc>
            </a:pPr>
            <a:r>
              <a:rPr lang="nl-NL" sz="1500">
                <a:sym typeface="Wingdings" pitchFamily="2" charset="2"/>
              </a:rPr>
              <a:t>30 min pauze(telefoontijd)</a:t>
            </a:r>
          </a:p>
          <a:p>
            <a:pPr lvl="1">
              <a:lnSpc>
                <a:spcPct val="110000"/>
              </a:lnSpc>
            </a:pPr>
            <a:r>
              <a:rPr lang="nl-NL" sz="1500">
                <a:sym typeface="Wingdings" pitchFamily="2" charset="2"/>
              </a:rPr>
              <a:t>11.00-12.30 leren aan vakken 4,5,6</a:t>
            </a:r>
          </a:p>
          <a:p>
            <a:pPr lvl="1">
              <a:lnSpc>
                <a:spcPct val="110000"/>
              </a:lnSpc>
            </a:pPr>
            <a:r>
              <a:rPr lang="nl-NL" sz="1500">
                <a:sym typeface="Wingdings" pitchFamily="2" charset="2"/>
              </a:rPr>
              <a:t>60 min pauze</a:t>
            </a:r>
          </a:p>
          <a:p>
            <a:pPr lvl="1">
              <a:lnSpc>
                <a:spcPct val="110000"/>
              </a:lnSpc>
            </a:pPr>
            <a:r>
              <a:rPr lang="nl-NL" sz="1500">
                <a:sym typeface="Wingdings" pitchFamily="2" charset="2"/>
              </a:rPr>
              <a:t>13.30-15.00 leren aan max 2 vakken (welke uw kind het meest tegenop ziet)</a:t>
            </a:r>
          </a:p>
          <a:p>
            <a:pPr>
              <a:lnSpc>
                <a:spcPct val="110000"/>
              </a:lnSpc>
            </a:pPr>
            <a:r>
              <a:rPr lang="nl-NL" sz="1500">
                <a:sym typeface="Wingdings" pitchFamily="2" charset="2"/>
              </a:rPr>
              <a:t>Bijbaantje even on-</a:t>
            </a:r>
            <a:r>
              <a:rPr lang="nl-NL" sz="1500" err="1">
                <a:sym typeface="Wingdings" pitchFamily="2" charset="2"/>
              </a:rPr>
              <a:t>hold</a:t>
            </a:r>
            <a:endParaRPr lang="nl-NL" sz="1500">
              <a:sym typeface="Wingdings" pitchFamily="2" charset="2"/>
            </a:endParaRPr>
          </a:p>
          <a:p>
            <a:pPr>
              <a:lnSpc>
                <a:spcPct val="110000"/>
              </a:lnSpc>
            </a:pPr>
            <a:endParaRPr lang="nl-NL" sz="1500">
              <a:sym typeface="Wingdings" pitchFamily="2" charset="2"/>
            </a:endParaRPr>
          </a:p>
          <a:p>
            <a:pPr>
              <a:lnSpc>
                <a:spcPct val="110000"/>
              </a:lnSpc>
            </a:pPr>
            <a:r>
              <a:rPr lang="nl-NL" sz="1500">
                <a:sym typeface="Wingdings" pitchFamily="2" charset="2"/>
              </a:rPr>
              <a:t>Tip! 	Maak samen met uw kind een examentas klaar voor de hele examenperiode. Doe alle benodigdheden hierin zodat uw zoon of dochter op de dag van het examen alles bij zich heeft en dit geen onnodige stress ervaart. </a:t>
            </a:r>
          </a:p>
          <a:p>
            <a:pPr lvl="1">
              <a:lnSpc>
                <a:spcPct val="110000"/>
              </a:lnSpc>
            </a:pPr>
            <a:endParaRPr lang="nl-NL" sz="1500"/>
          </a:p>
        </p:txBody>
      </p:sp>
    </p:spTree>
    <p:extLst>
      <p:ext uri="{BB962C8B-B14F-4D97-AF65-F5344CB8AC3E}">
        <p14:creationId xmlns:p14="http://schemas.microsoft.com/office/powerpoint/2010/main" val="352916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6D599-3EE8-B48B-27CE-838387DEC195}"/>
              </a:ext>
            </a:extLst>
          </p:cNvPr>
          <p:cNvSpPr>
            <a:spLocks noGrp="1"/>
          </p:cNvSpPr>
          <p:nvPr>
            <p:ph type="title"/>
          </p:nvPr>
        </p:nvSpPr>
        <p:spPr>
          <a:xfrm>
            <a:off x="612648" y="548639"/>
            <a:ext cx="8773090" cy="2057927"/>
          </a:xfrm>
          <a:solidFill>
            <a:schemeClr val="accent4">
              <a:lumMod val="40000"/>
              <a:lumOff val="60000"/>
            </a:schemeClr>
          </a:solidFill>
        </p:spPr>
        <p:txBody>
          <a:bodyPr>
            <a:noAutofit/>
          </a:bodyPr>
          <a:lstStyle/>
          <a:p>
            <a:r>
              <a:rPr lang="nl-NL" sz="5400"/>
              <a:t>Deel 3: </a:t>
            </a:r>
            <a:br>
              <a:rPr lang="nl-NL" sz="5400"/>
            </a:br>
            <a:r>
              <a:rPr lang="nl-NL" sz="5400"/>
              <a:t>	Tijdens de examens</a:t>
            </a:r>
          </a:p>
        </p:txBody>
      </p:sp>
    </p:spTree>
    <p:extLst>
      <p:ext uri="{BB962C8B-B14F-4D97-AF65-F5344CB8AC3E}">
        <p14:creationId xmlns:p14="http://schemas.microsoft.com/office/powerpoint/2010/main" val="327709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5A92A98-187D-1D81-86FD-8D40CC69B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2AB02F-AF3C-8954-ECC2-ABAD97E72E61}"/>
              </a:ext>
            </a:extLst>
          </p:cNvPr>
          <p:cNvSpPr>
            <a:spLocks noGrp="1"/>
          </p:cNvSpPr>
          <p:nvPr>
            <p:ph type="title"/>
          </p:nvPr>
        </p:nvSpPr>
        <p:spPr>
          <a:xfrm>
            <a:off x="492940" y="473829"/>
            <a:ext cx="11294162" cy="1170252"/>
          </a:xfrm>
        </p:spPr>
        <p:txBody>
          <a:bodyPr vert="horz" lIns="91440" tIns="45720" rIns="91440" bIns="45720" rtlCol="0" anchor="b">
            <a:normAutofit/>
          </a:bodyPr>
          <a:lstStyle/>
          <a:p>
            <a:r>
              <a:rPr lang="en-US" sz="4000"/>
              <a:t>Rooster tijdvak 1 CE</a:t>
            </a:r>
          </a:p>
        </p:txBody>
      </p:sp>
      <p:pic>
        <p:nvPicPr>
          <p:cNvPr id="5" name="Picture 2" descr="1.037.600+ Agenda Stockfoto's, afbeeldingen en royalty-free beelden -  iStock | Planning, Kalender, Checklist">
            <a:extLst>
              <a:ext uri="{FF2B5EF4-FFF2-40B4-BE49-F238E27FC236}">
                <a16:creationId xmlns:a16="http://schemas.microsoft.com/office/drawing/2014/main" id="{C8364F7E-C4D8-B967-D6BF-029FE9F483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52092" y="1778654"/>
            <a:ext cx="3200400" cy="38404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9" name="Rectangle 8">
            <a:extLst>
              <a:ext uri="{FF2B5EF4-FFF2-40B4-BE49-F238E27FC236}">
                <a16:creationId xmlns:a16="http://schemas.microsoft.com/office/drawing/2014/main" id="{0EE18587-4404-5DDD-6A4B-9B7E19152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954"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el 1">
            <a:extLst>
              <a:ext uri="{FF2B5EF4-FFF2-40B4-BE49-F238E27FC236}">
                <a16:creationId xmlns:a16="http://schemas.microsoft.com/office/drawing/2014/main" id="{91B12C8F-EA08-D1CA-9630-542DED430ACA}"/>
              </a:ext>
            </a:extLst>
          </p:cNvPr>
          <p:cNvSpPr txBox="1">
            <a:spLocks/>
          </p:cNvSpPr>
          <p:nvPr/>
        </p:nvSpPr>
        <p:spPr>
          <a:xfrm>
            <a:off x="8785457" y="1930479"/>
            <a:ext cx="3406543" cy="14985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a:t>Rooster tijdvak 1 CE</a:t>
            </a:r>
            <a:endParaRPr lang="en-US" dirty="0"/>
          </a:p>
        </p:txBody>
      </p:sp>
      <p:pic>
        <p:nvPicPr>
          <p:cNvPr id="11" name="Picture 2" descr="1.037.600+ Agenda Stockfoto's, afbeeldingen en royalty-free beelden -  iStock | Planning, Kalender, Checklist">
            <a:extLst>
              <a:ext uri="{FF2B5EF4-FFF2-40B4-BE49-F238E27FC236}">
                <a16:creationId xmlns:a16="http://schemas.microsoft.com/office/drawing/2014/main" id="{9D8C13AE-3E38-920D-C361-3BDE0A0F4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395" y="3454631"/>
            <a:ext cx="2270704" cy="27248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el 12">
            <a:extLst>
              <a:ext uri="{FF2B5EF4-FFF2-40B4-BE49-F238E27FC236}">
                <a16:creationId xmlns:a16="http://schemas.microsoft.com/office/drawing/2014/main" id="{28F8672E-6FCB-AB7C-E33F-330E702F208D}"/>
              </a:ext>
            </a:extLst>
          </p:cNvPr>
          <p:cNvGraphicFramePr>
            <a:graphicFrameLocks noGrp="1"/>
          </p:cNvGraphicFramePr>
          <p:nvPr>
            <p:extLst>
              <p:ext uri="{D42A27DB-BD31-4B8C-83A1-F6EECF244321}">
                <p14:modId xmlns:p14="http://schemas.microsoft.com/office/powerpoint/2010/main" val="582830907"/>
              </p:ext>
            </p:extLst>
          </p:nvPr>
        </p:nvGraphicFramePr>
        <p:xfrm>
          <a:off x="251908" y="233082"/>
          <a:ext cx="8231631" cy="6454591"/>
        </p:xfrm>
        <a:graphic>
          <a:graphicData uri="http://schemas.openxmlformats.org/drawingml/2006/table">
            <a:tbl>
              <a:tblPr firstRow="1" bandRow="1">
                <a:tableStyleId>{7DF18680-E054-41AD-8BC1-D1AEF772440D}</a:tableStyleId>
              </a:tblPr>
              <a:tblGrid>
                <a:gridCol w="2743877">
                  <a:extLst>
                    <a:ext uri="{9D8B030D-6E8A-4147-A177-3AD203B41FA5}">
                      <a16:colId xmlns:a16="http://schemas.microsoft.com/office/drawing/2014/main" val="468796613"/>
                    </a:ext>
                  </a:extLst>
                </a:gridCol>
                <a:gridCol w="2743877">
                  <a:extLst>
                    <a:ext uri="{9D8B030D-6E8A-4147-A177-3AD203B41FA5}">
                      <a16:colId xmlns:a16="http://schemas.microsoft.com/office/drawing/2014/main" val="914285607"/>
                    </a:ext>
                  </a:extLst>
                </a:gridCol>
                <a:gridCol w="2743877">
                  <a:extLst>
                    <a:ext uri="{9D8B030D-6E8A-4147-A177-3AD203B41FA5}">
                      <a16:colId xmlns:a16="http://schemas.microsoft.com/office/drawing/2014/main" val="3278058230"/>
                    </a:ext>
                  </a:extLst>
                </a:gridCol>
              </a:tblGrid>
              <a:tr h="412958">
                <a:tc gridSpan="3">
                  <a:txBody>
                    <a:bodyPr/>
                    <a:lstStyle/>
                    <a:p>
                      <a:r>
                        <a:rPr lang="nl-NL" dirty="0"/>
                        <a:t>Centraal Praktisch Examen (CPE)</a:t>
                      </a:r>
                    </a:p>
                  </a:txBody>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val="3713336826"/>
                  </a:ext>
                </a:extLst>
              </a:tr>
              <a:tr h="712777">
                <a:tc>
                  <a:txBody>
                    <a:bodyPr/>
                    <a:lstStyle/>
                    <a:p>
                      <a:r>
                        <a:rPr lang="nl-NL" dirty="0"/>
                        <a:t>Ma 16mrt t/m 7april 2026</a:t>
                      </a:r>
                    </a:p>
                  </a:txBody>
                  <a:tcPr/>
                </a:tc>
                <a:tc>
                  <a:txBody>
                    <a:bodyPr/>
                    <a:lstStyle/>
                    <a:p>
                      <a:r>
                        <a:rPr lang="nl-NL" dirty="0"/>
                        <a:t>Schooleigen rooster</a:t>
                      </a:r>
                    </a:p>
                  </a:txBody>
                  <a:tcPr/>
                </a:tc>
                <a:tc>
                  <a:txBody>
                    <a:bodyPr/>
                    <a:lstStyle/>
                    <a:p>
                      <a:r>
                        <a:rPr lang="nl-NL" dirty="0"/>
                        <a:t>Beeldende vorming</a:t>
                      </a:r>
                    </a:p>
                  </a:txBody>
                  <a:tcPr/>
                </a:tc>
                <a:extLst>
                  <a:ext uri="{0D108BD9-81ED-4DB2-BD59-A6C34878D82A}">
                    <a16:rowId xmlns:a16="http://schemas.microsoft.com/office/drawing/2014/main" val="797529416"/>
                  </a:ext>
                </a:extLst>
              </a:tr>
              <a:tr h="412958">
                <a:tc>
                  <a:txBody>
                    <a:bodyPr/>
                    <a:lstStyle/>
                    <a:p>
                      <a:r>
                        <a:rPr lang="nl-NL" dirty="0"/>
                        <a:t>Vrij 8 mei 2026</a:t>
                      </a:r>
                    </a:p>
                  </a:txBody>
                  <a:tcPr/>
                </a:tc>
                <a:tc>
                  <a:txBody>
                    <a:bodyPr/>
                    <a:lstStyle/>
                    <a:p>
                      <a:r>
                        <a:rPr lang="nl-NL" dirty="0"/>
                        <a:t>13.30-15.30</a:t>
                      </a:r>
                    </a:p>
                  </a:txBody>
                  <a:tcPr/>
                </a:tc>
                <a:tc>
                  <a:txBody>
                    <a:bodyPr/>
                    <a:lstStyle/>
                    <a:p>
                      <a:r>
                        <a:rPr lang="nl-NL" dirty="0"/>
                        <a:t>Wiskunde</a:t>
                      </a:r>
                    </a:p>
                  </a:txBody>
                  <a:tcPr/>
                </a:tc>
                <a:extLst>
                  <a:ext uri="{0D108BD9-81ED-4DB2-BD59-A6C34878D82A}">
                    <a16:rowId xmlns:a16="http://schemas.microsoft.com/office/drawing/2014/main" val="1444266988"/>
                  </a:ext>
                </a:extLst>
              </a:tr>
              <a:tr h="412958">
                <a:tc>
                  <a:txBody>
                    <a:bodyPr/>
                    <a:lstStyle/>
                    <a:p>
                      <a:r>
                        <a:rPr lang="nl-NL" dirty="0"/>
                        <a:t>Ma 11 mei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13.30-15.30</a:t>
                      </a:r>
                    </a:p>
                  </a:txBody>
                  <a:tcPr/>
                </a:tc>
                <a:tc>
                  <a:txBody>
                    <a:bodyPr/>
                    <a:lstStyle/>
                    <a:p>
                      <a:r>
                        <a:rPr lang="nl-NL" dirty="0"/>
                        <a:t>Nederlands</a:t>
                      </a:r>
                    </a:p>
                  </a:txBody>
                  <a:tcPr/>
                </a:tc>
                <a:extLst>
                  <a:ext uri="{0D108BD9-81ED-4DB2-BD59-A6C34878D82A}">
                    <a16:rowId xmlns:a16="http://schemas.microsoft.com/office/drawing/2014/main" val="1856771815"/>
                  </a:ext>
                </a:extLst>
              </a:tr>
              <a:tr h="712777">
                <a:tc>
                  <a:txBody>
                    <a:bodyPr/>
                    <a:lstStyle/>
                    <a:p>
                      <a:r>
                        <a:rPr lang="nl-NL" dirty="0"/>
                        <a:t>Di 12 mei 2026</a:t>
                      </a:r>
                    </a:p>
                  </a:txBody>
                  <a:tcPr/>
                </a:tc>
                <a:tc>
                  <a:txBody>
                    <a:bodyPr/>
                    <a:lstStyle/>
                    <a:p>
                      <a:r>
                        <a:rPr lang="nl-NL" dirty="0"/>
                        <a:t>9.00-11.00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13.30-15.30</a:t>
                      </a:r>
                    </a:p>
                  </a:txBody>
                  <a:tcPr/>
                </a:tc>
                <a:tc>
                  <a:txBody>
                    <a:bodyPr/>
                    <a:lstStyle/>
                    <a:p>
                      <a:r>
                        <a:rPr lang="nl-NL" dirty="0"/>
                        <a:t>Aardrijkskunde</a:t>
                      </a:r>
                    </a:p>
                    <a:p>
                      <a:r>
                        <a:rPr lang="nl-NL" dirty="0"/>
                        <a:t>Frans</a:t>
                      </a:r>
                    </a:p>
                  </a:txBody>
                  <a:tcPr/>
                </a:tc>
                <a:extLst>
                  <a:ext uri="{0D108BD9-81ED-4DB2-BD59-A6C34878D82A}">
                    <a16:rowId xmlns:a16="http://schemas.microsoft.com/office/drawing/2014/main" val="4045768727"/>
                  </a:ext>
                </a:extLst>
              </a:tr>
              <a:tr h="712777">
                <a:tc>
                  <a:txBody>
                    <a:bodyPr/>
                    <a:lstStyle/>
                    <a:p>
                      <a:r>
                        <a:rPr lang="nl-NL" dirty="0"/>
                        <a:t>Wo 13 mei 2026</a:t>
                      </a:r>
                    </a:p>
                  </a:txBody>
                  <a:tcPr/>
                </a:tc>
                <a:tc>
                  <a:txBody>
                    <a:bodyPr/>
                    <a:lstStyle/>
                    <a:p>
                      <a:r>
                        <a:rPr lang="nl-NL" dirty="0"/>
                        <a:t>9.00-11.00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13.30-15.30</a:t>
                      </a:r>
                    </a:p>
                  </a:txBody>
                  <a:tcPr/>
                </a:tc>
                <a:tc>
                  <a:txBody>
                    <a:bodyPr/>
                    <a:lstStyle/>
                    <a:p>
                      <a:r>
                        <a:rPr lang="nl-NL" dirty="0"/>
                        <a:t>Beeldende vorming</a:t>
                      </a:r>
                    </a:p>
                    <a:p>
                      <a:r>
                        <a:rPr lang="nl-NL" dirty="0"/>
                        <a:t>Economie</a:t>
                      </a:r>
                    </a:p>
                  </a:txBody>
                  <a:tcPr/>
                </a:tc>
                <a:extLst>
                  <a:ext uri="{0D108BD9-81ED-4DB2-BD59-A6C34878D82A}">
                    <a16:rowId xmlns:a16="http://schemas.microsoft.com/office/drawing/2014/main" val="2421463925"/>
                  </a:ext>
                </a:extLst>
              </a:tr>
              <a:tr h="412958">
                <a:tc>
                  <a:txBody>
                    <a:bodyPr/>
                    <a:lstStyle/>
                    <a:p>
                      <a:r>
                        <a:rPr lang="nl-NL" dirty="0"/>
                        <a:t>Ma 18 mei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13.30-15.30</a:t>
                      </a:r>
                    </a:p>
                  </a:txBody>
                  <a:tcPr/>
                </a:tc>
                <a:tc>
                  <a:txBody>
                    <a:bodyPr/>
                    <a:lstStyle/>
                    <a:p>
                      <a:r>
                        <a:rPr lang="nl-NL" dirty="0"/>
                        <a:t>Natuurkunde</a:t>
                      </a:r>
                    </a:p>
                  </a:txBody>
                  <a:tcPr/>
                </a:tc>
                <a:extLst>
                  <a:ext uri="{0D108BD9-81ED-4DB2-BD59-A6C34878D82A}">
                    <a16:rowId xmlns:a16="http://schemas.microsoft.com/office/drawing/2014/main" val="2778810486"/>
                  </a:ext>
                </a:extLst>
              </a:tr>
              <a:tr h="412958">
                <a:tc>
                  <a:txBody>
                    <a:bodyPr/>
                    <a:lstStyle/>
                    <a:p>
                      <a:r>
                        <a:rPr lang="nl-NL" dirty="0"/>
                        <a:t>Di 19 mei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13.30-15.30</a:t>
                      </a:r>
                    </a:p>
                  </a:txBody>
                  <a:tcPr/>
                </a:tc>
                <a:tc>
                  <a:txBody>
                    <a:bodyPr/>
                    <a:lstStyle/>
                    <a:p>
                      <a:r>
                        <a:rPr lang="nl-NL" dirty="0"/>
                        <a:t>Engels</a:t>
                      </a:r>
                    </a:p>
                  </a:txBody>
                  <a:tcPr/>
                </a:tc>
                <a:extLst>
                  <a:ext uri="{0D108BD9-81ED-4DB2-BD59-A6C34878D82A}">
                    <a16:rowId xmlns:a16="http://schemas.microsoft.com/office/drawing/2014/main" val="1206937722"/>
                  </a:ext>
                </a:extLst>
              </a:tr>
              <a:tr h="412958">
                <a:tc>
                  <a:txBody>
                    <a:bodyPr/>
                    <a:lstStyle/>
                    <a:p>
                      <a:r>
                        <a:rPr lang="nl-NL" dirty="0"/>
                        <a:t>Wo 20 mei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13.30-15.30</a:t>
                      </a:r>
                    </a:p>
                  </a:txBody>
                  <a:tcPr/>
                </a:tc>
                <a:tc>
                  <a:txBody>
                    <a:bodyPr/>
                    <a:lstStyle/>
                    <a:p>
                      <a:r>
                        <a:rPr lang="nl-NL" dirty="0"/>
                        <a:t>Biologie</a:t>
                      </a:r>
                    </a:p>
                  </a:txBody>
                  <a:tcPr/>
                </a:tc>
                <a:extLst>
                  <a:ext uri="{0D108BD9-81ED-4DB2-BD59-A6C34878D82A}">
                    <a16:rowId xmlns:a16="http://schemas.microsoft.com/office/drawing/2014/main" val="906165515"/>
                  </a:ext>
                </a:extLst>
              </a:tr>
              <a:tr h="412958">
                <a:tc>
                  <a:txBody>
                    <a:bodyPr/>
                    <a:lstStyle/>
                    <a:p>
                      <a:r>
                        <a:rPr lang="nl-NL" dirty="0"/>
                        <a:t>Do 21 mei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13.30-15.30</a:t>
                      </a:r>
                    </a:p>
                  </a:txBody>
                  <a:tcPr/>
                </a:tc>
                <a:tc>
                  <a:txBody>
                    <a:bodyPr/>
                    <a:lstStyle/>
                    <a:p>
                      <a:r>
                        <a:rPr lang="nl-NL" dirty="0"/>
                        <a:t>Scheikunde</a:t>
                      </a:r>
                    </a:p>
                  </a:txBody>
                  <a:tcPr/>
                </a:tc>
                <a:extLst>
                  <a:ext uri="{0D108BD9-81ED-4DB2-BD59-A6C34878D82A}">
                    <a16:rowId xmlns:a16="http://schemas.microsoft.com/office/drawing/2014/main" val="1866100170"/>
                  </a:ext>
                </a:extLst>
              </a:tr>
              <a:tr h="712777">
                <a:tc>
                  <a:txBody>
                    <a:bodyPr/>
                    <a:lstStyle/>
                    <a:p>
                      <a:r>
                        <a:rPr lang="nl-NL" dirty="0"/>
                        <a:t>Vrij 22 mei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13.30-15.30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txBody>
                  <a:tcPr/>
                </a:tc>
                <a:tc>
                  <a:txBody>
                    <a:bodyPr/>
                    <a:lstStyle/>
                    <a:p>
                      <a:r>
                        <a:rPr lang="nl-NL" dirty="0"/>
                        <a:t>Geschiedenis en staatsinrichting</a:t>
                      </a:r>
                    </a:p>
                  </a:txBody>
                  <a:tcPr/>
                </a:tc>
                <a:extLst>
                  <a:ext uri="{0D108BD9-81ED-4DB2-BD59-A6C34878D82A}">
                    <a16:rowId xmlns:a16="http://schemas.microsoft.com/office/drawing/2014/main" val="1329699659"/>
                  </a:ext>
                </a:extLst>
              </a:tr>
              <a:tr h="712777">
                <a:tc gridSpan="3">
                  <a:txBody>
                    <a:bodyPr/>
                    <a:lstStyle/>
                    <a:p>
                      <a:r>
                        <a:rPr lang="nl-NL" dirty="0"/>
                        <a:t>Tijden en data zijn voorbehouden aan wijzigingen van het </a:t>
                      </a:r>
                      <a:r>
                        <a:rPr lang="nl-NL" dirty="0" err="1"/>
                        <a:t>Cvte</a:t>
                      </a:r>
                      <a:r>
                        <a:rPr lang="nl-NL" dirty="0"/>
                        <a:t>.</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txBody>
                  <a:tcPr/>
                </a:tc>
                <a:tc hMerge="1">
                  <a:txBody>
                    <a:bodyPr/>
                    <a:lstStyle/>
                    <a:p>
                      <a:endParaRPr lang="nl-NL" dirty="0"/>
                    </a:p>
                  </a:txBody>
                  <a:tcPr/>
                </a:tc>
                <a:extLst>
                  <a:ext uri="{0D108BD9-81ED-4DB2-BD59-A6C34878D82A}">
                    <a16:rowId xmlns:a16="http://schemas.microsoft.com/office/drawing/2014/main" val="2603988009"/>
                  </a:ext>
                </a:extLst>
              </a:tr>
            </a:tbl>
          </a:graphicData>
        </a:graphic>
      </p:graphicFrame>
    </p:spTree>
    <p:extLst>
      <p:ext uri="{BB962C8B-B14F-4D97-AF65-F5344CB8AC3E}">
        <p14:creationId xmlns:p14="http://schemas.microsoft.com/office/powerpoint/2010/main" val="169287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E2BC3-A827-4525-71DF-DDBEC444A994}"/>
              </a:ext>
            </a:extLst>
          </p:cNvPr>
          <p:cNvSpPr>
            <a:spLocks noGrp="1"/>
          </p:cNvSpPr>
          <p:nvPr>
            <p:ph type="title"/>
          </p:nvPr>
        </p:nvSpPr>
        <p:spPr/>
        <p:txBody>
          <a:bodyPr/>
          <a:lstStyle/>
          <a:p>
            <a:r>
              <a:rPr lang="nl-NL" err="1"/>
              <a:t>Good</a:t>
            </a:r>
            <a:r>
              <a:rPr lang="nl-NL"/>
              <a:t> te </a:t>
            </a:r>
            <a:r>
              <a:rPr lang="nl-NL" err="1"/>
              <a:t>know</a:t>
            </a:r>
            <a:endParaRPr lang="nl-NL"/>
          </a:p>
        </p:txBody>
      </p:sp>
      <p:sp>
        <p:nvSpPr>
          <p:cNvPr id="3" name="Tijdelijke aanduiding voor inhoud 2">
            <a:extLst>
              <a:ext uri="{FF2B5EF4-FFF2-40B4-BE49-F238E27FC236}">
                <a16:creationId xmlns:a16="http://schemas.microsoft.com/office/drawing/2014/main" id="{F7599373-546F-E7CA-C9F1-0978AF3F3504}"/>
              </a:ext>
            </a:extLst>
          </p:cNvPr>
          <p:cNvSpPr>
            <a:spLocks noGrp="1"/>
          </p:cNvSpPr>
          <p:nvPr>
            <p:ph idx="1"/>
          </p:nvPr>
        </p:nvSpPr>
        <p:spPr>
          <a:xfrm>
            <a:off x="612647" y="1715531"/>
            <a:ext cx="4117008" cy="2278400"/>
          </a:xfrm>
          <a:solidFill>
            <a:schemeClr val="accent4">
              <a:lumMod val="40000"/>
              <a:lumOff val="60000"/>
            </a:schemeClr>
          </a:solidFill>
        </p:spPr>
        <p:txBody>
          <a:bodyPr vert="horz" lIns="91440" tIns="45720" rIns="91440" bIns="45720" rtlCol="0" anchor="t">
            <a:normAutofit fontScale="92500" lnSpcReduction="20000"/>
          </a:bodyPr>
          <a:lstStyle/>
          <a:p>
            <a:r>
              <a:rPr lang="nl-NL"/>
              <a:t>Reguliere eindexamens </a:t>
            </a:r>
          </a:p>
          <a:p>
            <a:pPr marL="0" indent="0">
              <a:buNone/>
            </a:pPr>
            <a:r>
              <a:rPr lang="nl-NL">
                <a:sym typeface="Wingdings" pitchFamily="2" charset="2"/>
              </a:rPr>
              <a:t>	 Gymzaal tegenover De Beuk, ingang voetbalvereniging </a:t>
            </a:r>
            <a:r>
              <a:rPr lang="nl-NL" err="1">
                <a:sym typeface="Wingdings" pitchFamily="2" charset="2"/>
              </a:rPr>
              <a:t>Purmersteyn</a:t>
            </a:r>
            <a:endParaRPr lang="nl-NL">
              <a:sym typeface="Wingdings" pitchFamily="2" charset="2"/>
            </a:endParaRPr>
          </a:p>
          <a:p>
            <a:r>
              <a:rPr lang="nl-NL">
                <a:sym typeface="Wingdings" pitchFamily="2" charset="2"/>
              </a:rPr>
              <a:t>Examens faciliteitenleerlingen 	</a:t>
            </a:r>
          </a:p>
          <a:p>
            <a:pPr marL="0" indent="0">
              <a:buNone/>
            </a:pPr>
            <a:r>
              <a:rPr lang="nl-NL">
                <a:sym typeface="Wingdings" pitchFamily="2" charset="2"/>
              </a:rPr>
              <a:t>	 Eigen gebouw</a:t>
            </a:r>
          </a:p>
          <a:p>
            <a:endParaRPr lang="nl-NL">
              <a:sym typeface="Wingdings" pitchFamily="2" charset="2"/>
            </a:endParaRPr>
          </a:p>
        </p:txBody>
      </p:sp>
      <p:sp>
        <p:nvSpPr>
          <p:cNvPr id="4" name="Tekstvak 3">
            <a:extLst>
              <a:ext uri="{FF2B5EF4-FFF2-40B4-BE49-F238E27FC236}">
                <a16:creationId xmlns:a16="http://schemas.microsoft.com/office/drawing/2014/main" id="{733331A4-FCFC-FD79-A34A-066AE659A50A}"/>
              </a:ext>
            </a:extLst>
          </p:cNvPr>
          <p:cNvSpPr txBox="1"/>
          <p:nvPr/>
        </p:nvSpPr>
        <p:spPr>
          <a:xfrm>
            <a:off x="7149217" y="3995171"/>
            <a:ext cx="4117009" cy="2862322"/>
          </a:xfrm>
          <a:prstGeom prst="rect">
            <a:avLst/>
          </a:prstGeom>
          <a:solidFill>
            <a:schemeClr val="accent4">
              <a:lumMod val="40000"/>
              <a:lumOff val="60000"/>
            </a:schemeClr>
          </a:solidFill>
        </p:spPr>
        <p:txBody>
          <a:bodyPr wrap="square" lIns="91440" tIns="45720" rIns="91440" bIns="45720" rtlCol="0" anchor="t">
            <a:spAutoFit/>
          </a:bodyPr>
          <a:lstStyle/>
          <a:p>
            <a:pPr marL="285750" indent="-285750">
              <a:buFont typeface="Arial" panose="020B0604020202020204" pitchFamily="34" charset="0"/>
              <a:buChar char="•"/>
            </a:pPr>
            <a:r>
              <a:rPr lang="nl-NL">
                <a:sym typeface="Wingdings" pitchFamily="2" charset="2"/>
              </a:rPr>
              <a:t>Minimaal 15 min voor start examen aanwezig zijn</a:t>
            </a:r>
          </a:p>
          <a:p>
            <a:pPr marL="285750" indent="-285750">
              <a:buFont typeface="Arial" panose="020B0604020202020204" pitchFamily="34" charset="0"/>
              <a:buChar char="•"/>
            </a:pPr>
            <a:r>
              <a:rPr lang="nl-NL">
                <a:sym typeface="Wingdings" pitchFamily="2" charset="2"/>
              </a:rPr>
              <a:t>Pennen (zwart/blauw), potloden</a:t>
            </a:r>
            <a:r>
              <a:rPr lang="nl-NL"/>
              <a:t> en markeerstiften meenemen</a:t>
            </a:r>
          </a:p>
          <a:p>
            <a:r>
              <a:rPr lang="nl-NL"/>
              <a:t>     Geen etui</a:t>
            </a:r>
          </a:p>
          <a:p>
            <a:pPr marL="285750" indent="-285750">
              <a:buFont typeface="Arial" panose="020B0604020202020204" pitchFamily="34" charset="0"/>
              <a:buChar char="•"/>
            </a:pPr>
            <a:r>
              <a:rPr lang="nl-NL">
                <a:sym typeface="Wingdings" pitchFamily="2" charset="2"/>
              </a:rPr>
              <a:t>Geen jassen en tassen, telefoons en smartwatches mee de zaal in</a:t>
            </a:r>
          </a:p>
          <a:p>
            <a:pPr marL="285750" indent="-285750">
              <a:buFont typeface="Arial" panose="020B0604020202020204" pitchFamily="34" charset="0"/>
              <a:buChar char="•"/>
            </a:pPr>
            <a:r>
              <a:rPr lang="nl-NL">
                <a:sym typeface="Wingdings" pitchFamily="2" charset="2"/>
              </a:rPr>
              <a:t>Woordenboek en soms een rekenmachine meenemen</a:t>
            </a:r>
            <a:endParaRPr lang="nl-NL"/>
          </a:p>
          <a:p>
            <a:endParaRPr lang="nl-NL"/>
          </a:p>
        </p:txBody>
      </p:sp>
      <p:pic>
        <p:nvPicPr>
          <p:cNvPr id="6146" name="Picture 2" descr="Locaties delen; waar ben je, hoe kom ik er gemakkelijk en hoe lang duurt  het nog? | Zorgtechnologie">
            <a:extLst>
              <a:ext uri="{FF2B5EF4-FFF2-40B4-BE49-F238E27FC236}">
                <a16:creationId xmlns:a16="http://schemas.microsoft.com/office/drawing/2014/main" id="{76610FDE-0C18-4F50-EF07-444AF65E6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626" y="893379"/>
            <a:ext cx="15684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uitroep vector icoon aandacht logo waarschuwing toespraak bubbel belangrijk  ronde markering. 27633570 Vectorkunst bij Vecteezy">
            <a:extLst>
              <a:ext uri="{FF2B5EF4-FFF2-40B4-BE49-F238E27FC236}">
                <a16:creationId xmlns:a16="http://schemas.microsoft.com/office/drawing/2014/main" id="{C26EBCD4-5843-F8BE-5DAA-9EBCFE8CC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7017" y="2705544"/>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907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1C6D538-9B9C-7761-A9B3-E3DB87D3B3ED}"/>
              </a:ext>
            </a:extLst>
          </p:cNvPr>
          <p:cNvSpPr>
            <a:spLocks noGrp="1"/>
          </p:cNvSpPr>
          <p:nvPr>
            <p:ph type="title"/>
          </p:nvPr>
        </p:nvSpPr>
        <p:spPr>
          <a:xfrm>
            <a:off x="612648" y="1556004"/>
            <a:ext cx="6208759" cy="632274"/>
          </a:xfrm>
        </p:spPr>
        <p:txBody>
          <a:bodyPr anchor="b">
            <a:normAutofit fontScale="90000"/>
          </a:bodyPr>
          <a:lstStyle/>
          <a:p>
            <a:r>
              <a:rPr lang="nl-NL"/>
              <a:t>Verhinderd tijdens examens</a:t>
            </a:r>
          </a:p>
        </p:txBody>
      </p:sp>
      <p:sp>
        <p:nvSpPr>
          <p:cNvPr id="3" name="Tijdelijke aanduiding voor inhoud 2">
            <a:extLst>
              <a:ext uri="{FF2B5EF4-FFF2-40B4-BE49-F238E27FC236}">
                <a16:creationId xmlns:a16="http://schemas.microsoft.com/office/drawing/2014/main" id="{B75C2A9A-74CE-4D1F-BC51-9A685444BD15}"/>
              </a:ext>
            </a:extLst>
          </p:cNvPr>
          <p:cNvSpPr>
            <a:spLocks noGrp="1"/>
          </p:cNvSpPr>
          <p:nvPr>
            <p:ph idx="1"/>
          </p:nvPr>
        </p:nvSpPr>
        <p:spPr>
          <a:xfrm>
            <a:off x="612648" y="2212848"/>
            <a:ext cx="5862396" cy="4096512"/>
          </a:xfrm>
        </p:spPr>
        <p:txBody>
          <a:bodyPr vert="horz" lIns="91440" tIns="45720" rIns="91440" bIns="45720" rtlCol="0" anchor="t">
            <a:normAutofit fontScale="92500"/>
          </a:bodyPr>
          <a:lstStyle/>
          <a:p>
            <a:pPr marL="285750" indent="-285750">
              <a:buFont typeface="Calibri" panose="020B0604020202020204" pitchFamily="34" charset="0"/>
              <a:buChar char="-"/>
            </a:pPr>
            <a:r>
              <a:rPr lang="nl-NL" sz="1800" dirty="0"/>
              <a:t>Kandidaat die niet aan examen kan deelnemen moet dat melden bij school: telefonisch bij de examensecretaris (mevrouw Veldman 0634315678) </a:t>
            </a:r>
            <a:r>
              <a:rPr lang="nl-NL" sz="1800" b="1" u="sng" dirty="0"/>
              <a:t>en</a:t>
            </a:r>
            <a:r>
              <a:rPr lang="nl-NL" sz="1800" dirty="0"/>
              <a:t> schriftelijk via een mail </a:t>
            </a:r>
            <a:r>
              <a:rPr lang="nl-NL" sz="1800" dirty="0" err="1"/>
              <a:t>vdmn@psg.nl</a:t>
            </a:r>
            <a:endParaRPr lang="nl-NL" sz="1800" dirty="0">
              <a:cs typeface="Calibri"/>
            </a:endParaRPr>
          </a:p>
          <a:p>
            <a:pPr marL="285750" indent="-285750">
              <a:buFont typeface="Calibri" panose="020B0604020202020204" pitchFamily="34" charset="0"/>
              <a:buChar char="-"/>
            </a:pPr>
            <a:r>
              <a:rPr lang="nl-NL" sz="1800" dirty="0">
                <a:cs typeface="Calibri"/>
              </a:rPr>
              <a:t>De directeur bepaalt of er een </a:t>
            </a:r>
            <a:r>
              <a:rPr lang="nl-NL" sz="1800" b="1" u="sng" dirty="0">
                <a:cs typeface="Calibri"/>
              </a:rPr>
              <a:t>geldige </a:t>
            </a:r>
            <a:r>
              <a:rPr lang="nl-NL" sz="1800" dirty="0">
                <a:cs typeface="Calibri"/>
              </a:rPr>
              <a:t>reden is.</a:t>
            </a:r>
          </a:p>
          <a:p>
            <a:pPr marL="285750" indent="-285750">
              <a:buFont typeface="Calibri" panose="020B0604020202020204" pitchFamily="34" charset="0"/>
              <a:buChar char="-"/>
            </a:pPr>
            <a:r>
              <a:rPr lang="nl-NL" sz="1800" dirty="0">
                <a:cs typeface="Calibri"/>
              </a:rPr>
              <a:t>Geldige reden: inhalen in het tweede tijdvak</a:t>
            </a:r>
            <a:br>
              <a:rPr lang="nl-NL" sz="1800" dirty="0">
                <a:cs typeface="Calibri"/>
              </a:rPr>
            </a:br>
            <a:endParaRPr lang="nl-NL" sz="1800" dirty="0">
              <a:cs typeface="Calibri"/>
            </a:endParaRPr>
          </a:p>
          <a:p>
            <a:pPr marL="0" indent="0">
              <a:buNone/>
            </a:pPr>
            <a:r>
              <a:rPr lang="nl-NL" sz="1800" dirty="0"/>
              <a:t>Niet verschijnen zonder afmelding is een onregelmatigheid! </a:t>
            </a:r>
          </a:p>
          <a:p>
            <a:pPr marL="285750" indent="-285750">
              <a:buFont typeface="Calibri" panose="020B0604020202020204" pitchFamily="34" charset="0"/>
              <a:buChar char="-"/>
            </a:pPr>
            <a:r>
              <a:rPr lang="nl-NL" sz="1800" dirty="0"/>
              <a:t>Inhalen in het tweede tijdvak ten koste van een herexamen</a:t>
            </a:r>
          </a:p>
          <a:p>
            <a:pPr marL="0" indent="0">
              <a:buNone/>
            </a:pPr>
            <a:endParaRPr lang="nl-NL" sz="1400" dirty="0"/>
          </a:p>
        </p:txBody>
      </p:sp>
      <p:pic>
        <p:nvPicPr>
          <p:cNvPr id="7170" name="Picture 2" descr="Afwezig en ziek melden - Schildersopleiding Rotterdam">
            <a:extLst>
              <a:ext uri="{FF2B5EF4-FFF2-40B4-BE49-F238E27FC236}">
                <a16:creationId xmlns:a16="http://schemas.microsoft.com/office/drawing/2014/main" id="{1B5019DF-A7AA-5871-B0E5-F172781B14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91395" y="962854"/>
            <a:ext cx="4681506" cy="496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568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E7D451-023F-4956-A427-5F7B18769BFB}"/>
            </a:ext>
          </a:extLst>
        </p:cNvPr>
        <p:cNvGrpSpPr/>
        <p:nvPr/>
      </p:nvGrpSpPr>
      <p:grpSpPr>
        <a:xfrm>
          <a:off x="0" y="0"/>
          <a:ext cx="0" cy="0"/>
          <a:chOff x="0" y="0"/>
          <a:chExt cx="0" cy="0"/>
        </a:xfrm>
      </p:grpSpPr>
      <p:sp>
        <p:nvSpPr>
          <p:cNvPr id="7181" name="Rectangle 7180">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7F0ACB-71CD-1AA6-08C3-EBBDDA837997}"/>
              </a:ext>
            </a:extLst>
          </p:cNvPr>
          <p:cNvSpPr>
            <a:spLocks noGrp="1"/>
          </p:cNvSpPr>
          <p:nvPr>
            <p:ph type="title"/>
          </p:nvPr>
        </p:nvSpPr>
        <p:spPr>
          <a:xfrm>
            <a:off x="612649" y="548638"/>
            <a:ext cx="3493008" cy="5788152"/>
          </a:xfrm>
        </p:spPr>
        <p:txBody>
          <a:bodyPr anchor="ctr">
            <a:normAutofit/>
          </a:bodyPr>
          <a:lstStyle/>
          <a:p>
            <a:r>
              <a:rPr lang="nl-NL" sz="4000"/>
              <a:t>Te laat tijdens examens</a:t>
            </a:r>
          </a:p>
        </p:txBody>
      </p:sp>
      <p:graphicFrame>
        <p:nvGraphicFramePr>
          <p:cNvPr id="7177" name="Tijdelijke aanduiding voor inhoud 2">
            <a:extLst>
              <a:ext uri="{FF2B5EF4-FFF2-40B4-BE49-F238E27FC236}">
                <a16:creationId xmlns:a16="http://schemas.microsoft.com/office/drawing/2014/main" id="{F2881563-9584-B652-4620-3F7EFC343575}"/>
              </a:ext>
            </a:extLst>
          </p:cNvPr>
          <p:cNvGraphicFramePr>
            <a:graphicFrameLocks noGrp="1"/>
          </p:cNvGraphicFramePr>
          <p:nvPr>
            <p:ph idx="1"/>
            <p:extLst>
              <p:ext uri="{D42A27DB-BD31-4B8C-83A1-F6EECF244321}">
                <p14:modId xmlns:p14="http://schemas.microsoft.com/office/powerpoint/2010/main" val="3913585359"/>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8660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DB2B4-D074-FC9C-98C7-E3BC3047B3F4}"/>
              </a:ext>
            </a:extLst>
          </p:cNvPr>
          <p:cNvSpPr>
            <a:spLocks noGrp="1"/>
          </p:cNvSpPr>
          <p:nvPr>
            <p:ph type="title"/>
          </p:nvPr>
        </p:nvSpPr>
        <p:spPr>
          <a:xfrm>
            <a:off x="612648" y="548639"/>
            <a:ext cx="8005835" cy="1553429"/>
          </a:xfrm>
          <a:solidFill>
            <a:schemeClr val="accent4">
              <a:lumMod val="40000"/>
              <a:lumOff val="60000"/>
            </a:schemeClr>
          </a:solidFill>
        </p:spPr>
        <p:txBody>
          <a:bodyPr/>
          <a:lstStyle/>
          <a:p>
            <a:r>
              <a:rPr lang="nl-NL"/>
              <a:t>Deel 4: Na de examens</a:t>
            </a:r>
          </a:p>
        </p:txBody>
      </p:sp>
    </p:spTree>
    <p:extLst>
      <p:ext uri="{BB962C8B-B14F-4D97-AF65-F5344CB8AC3E}">
        <p14:creationId xmlns:p14="http://schemas.microsoft.com/office/powerpoint/2010/main" val="182188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D27876-614E-CCD5-5142-A650DBF0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785199-88D4-1AA3-E1E7-B60CE0CE4203}"/>
              </a:ext>
            </a:extLst>
          </p:cNvPr>
          <p:cNvSpPr>
            <a:spLocks noGrp="1"/>
          </p:cNvSpPr>
          <p:nvPr>
            <p:ph type="title"/>
          </p:nvPr>
        </p:nvSpPr>
        <p:spPr>
          <a:xfrm>
            <a:off x="1994140" y="5137536"/>
            <a:ext cx="8203720" cy="732129"/>
          </a:xfrm>
        </p:spPr>
        <p:txBody>
          <a:bodyPr vert="horz" lIns="91440" tIns="45720" rIns="91440" bIns="45720" rtlCol="0" anchor="b">
            <a:normAutofit/>
          </a:bodyPr>
          <a:lstStyle/>
          <a:p>
            <a:pPr algn="ctr"/>
            <a:r>
              <a:rPr lang="en-US"/>
              <a:t>Examens wat </a:t>
            </a:r>
            <a:r>
              <a:rPr lang="en-US" err="1"/>
              <a:t>kunt</a:t>
            </a:r>
            <a:r>
              <a:rPr lang="en-US"/>
              <a:t> u </a:t>
            </a:r>
            <a:r>
              <a:rPr lang="en-US" err="1"/>
              <a:t>verwachten</a:t>
            </a:r>
            <a:endParaRPr lang="en-US"/>
          </a:p>
        </p:txBody>
      </p:sp>
      <p:pic>
        <p:nvPicPr>
          <p:cNvPr id="4" name="Online Media 3" title="Jumbo | Toetsweek">
            <a:hlinkClick r:id="" action="ppaction://media"/>
            <a:extLst>
              <a:ext uri="{FF2B5EF4-FFF2-40B4-BE49-F238E27FC236}">
                <a16:creationId xmlns:a16="http://schemas.microsoft.com/office/drawing/2014/main" id="{05569197-D798-4121-4D8B-DCD8B4DC7BD5}"/>
              </a:ext>
            </a:extLst>
          </p:cNvPr>
          <p:cNvPicPr>
            <a:picLocks noGrp="1" noRot="1" noChangeAspect="1"/>
          </p:cNvPicPr>
          <p:nvPr>
            <p:ph idx="1"/>
            <a:videoFile r:link="rId1"/>
          </p:nvPr>
        </p:nvPicPr>
        <p:blipFill>
          <a:blip r:embed="rId3"/>
          <a:stretch>
            <a:fillRect/>
          </a:stretch>
        </p:blipFill>
        <p:spPr>
          <a:xfrm>
            <a:off x="2053564" y="418089"/>
            <a:ext cx="8083320" cy="4567076"/>
          </a:xfrm>
          <a:prstGeom prst="rect">
            <a:avLst/>
          </a:prstGeom>
        </p:spPr>
      </p:pic>
    </p:spTree>
    <p:extLst>
      <p:ext uri="{BB962C8B-B14F-4D97-AF65-F5344CB8AC3E}">
        <p14:creationId xmlns:p14="http://schemas.microsoft.com/office/powerpoint/2010/main" val="1417591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715B30-70BE-0786-4701-33021EE50B2A}"/>
              </a:ext>
            </a:extLst>
          </p:cNvPr>
          <p:cNvSpPr>
            <a:spLocks noGrp="1"/>
          </p:cNvSpPr>
          <p:nvPr>
            <p:ph type="title"/>
          </p:nvPr>
        </p:nvSpPr>
        <p:spPr>
          <a:xfrm>
            <a:off x="5568534" y="603504"/>
            <a:ext cx="5916169" cy="1527048"/>
          </a:xfrm>
        </p:spPr>
        <p:txBody>
          <a:bodyPr anchor="b">
            <a:normAutofit/>
          </a:bodyPr>
          <a:lstStyle/>
          <a:p>
            <a:r>
              <a:rPr lang="nl-NL"/>
              <a:t>Slaag- zakregeling</a:t>
            </a:r>
          </a:p>
        </p:txBody>
      </p:sp>
      <p:pic>
        <p:nvPicPr>
          <p:cNvPr id="5" name="Picture 4" descr="Bovenaanzicht van opgerold papier, bruin notitieboekje en zwart notitieblok op een houten tafel">
            <a:extLst>
              <a:ext uri="{FF2B5EF4-FFF2-40B4-BE49-F238E27FC236}">
                <a16:creationId xmlns:a16="http://schemas.microsoft.com/office/drawing/2014/main" id="{A05393E3-2526-96F2-206A-4D7D7E8445CB}"/>
              </a:ext>
            </a:extLst>
          </p:cNvPr>
          <p:cNvPicPr>
            <a:picLocks noChangeAspect="1"/>
          </p:cNvPicPr>
          <p:nvPr/>
        </p:nvPicPr>
        <p:blipFill>
          <a:blip r:embed="rId2"/>
          <a:srcRect r="52206" b="-1"/>
          <a:stretch>
            <a:fillRect/>
          </a:stretch>
        </p:blipFill>
        <p:spPr>
          <a:xfrm>
            <a:off x="20" y="10"/>
            <a:ext cx="4910308" cy="6857990"/>
          </a:xfrm>
          <a:prstGeom prst="rect">
            <a:avLst/>
          </a:prstGeom>
        </p:spPr>
      </p:pic>
      <p:sp>
        <p:nvSpPr>
          <p:cNvPr id="3" name="Tijdelijke aanduiding voor inhoud 2">
            <a:extLst>
              <a:ext uri="{FF2B5EF4-FFF2-40B4-BE49-F238E27FC236}">
                <a16:creationId xmlns:a16="http://schemas.microsoft.com/office/drawing/2014/main" id="{803CAEB3-2C9E-03BA-3BCF-A54BDEBF0A34}"/>
              </a:ext>
            </a:extLst>
          </p:cNvPr>
          <p:cNvSpPr>
            <a:spLocks noGrp="1"/>
          </p:cNvSpPr>
          <p:nvPr>
            <p:ph idx="1"/>
          </p:nvPr>
        </p:nvSpPr>
        <p:spPr>
          <a:xfrm>
            <a:off x="5568533" y="2214282"/>
            <a:ext cx="5916169" cy="4095078"/>
          </a:xfrm>
        </p:spPr>
        <p:txBody>
          <a:bodyPr vert="horz" lIns="91440" tIns="45720" rIns="91440" bIns="45720" rtlCol="0" anchor="t">
            <a:normAutofit/>
          </a:bodyPr>
          <a:lstStyle/>
          <a:p>
            <a:pPr marL="0" indent="0">
              <a:buNone/>
            </a:pPr>
            <a:r>
              <a:rPr lang="nl-NL" sz="1800"/>
              <a:t>Om een diploma te kunnen ontvangen moet worden voldoen aan </a:t>
            </a:r>
            <a:r>
              <a:rPr lang="nl-NL" sz="1800" b="1" u="sng"/>
              <a:t>alle</a:t>
            </a:r>
            <a:r>
              <a:rPr lang="nl-NL" sz="1800"/>
              <a:t> onderstaande voorwaarden:</a:t>
            </a:r>
          </a:p>
          <a:p>
            <a:pPr marL="0" indent="0">
              <a:buNone/>
            </a:pPr>
            <a:endParaRPr lang="nl-NL" sz="1800"/>
          </a:p>
          <a:p>
            <a:pPr marL="514350" indent="-514350">
              <a:buFont typeface="+mj-lt"/>
              <a:buAutoNum type="arabicPeriod"/>
            </a:pPr>
            <a:r>
              <a:rPr lang="nl-NL" sz="1800"/>
              <a:t>Gemiddelde van het </a:t>
            </a:r>
            <a:r>
              <a:rPr lang="nl-NL" sz="1800" b="1"/>
              <a:t>Centraal Examen </a:t>
            </a:r>
            <a:r>
              <a:rPr lang="nl-NL" sz="1800"/>
              <a:t>moet een 5,5 of hoger zijn</a:t>
            </a:r>
          </a:p>
          <a:p>
            <a:pPr marL="514350" indent="-514350">
              <a:buFont typeface="+mj-lt"/>
              <a:buAutoNum type="arabicPeriod"/>
            </a:pPr>
            <a:r>
              <a:rPr lang="nl-NL" sz="1800"/>
              <a:t>Bij de </a:t>
            </a:r>
            <a:r>
              <a:rPr lang="nl-NL" sz="1800" b="1"/>
              <a:t>eindcijfers</a:t>
            </a:r>
            <a:r>
              <a:rPr lang="nl-NL" sz="1800"/>
              <a:t> mogen nooit meer dan 2 minpunten zijn (</a:t>
            </a:r>
            <a:r>
              <a:rPr lang="nl-NL" sz="1800" i="1"/>
              <a:t>bovendien moet er bij 2 minpunten minimaal één cijfer 7 of hoger zijn)</a:t>
            </a:r>
          </a:p>
          <a:p>
            <a:pPr marL="514350" indent="-514350">
              <a:buFont typeface="+mj-lt"/>
              <a:buAutoNum type="arabicPeriod"/>
            </a:pPr>
            <a:r>
              <a:rPr lang="nl-NL" sz="1800"/>
              <a:t>Het </a:t>
            </a:r>
            <a:r>
              <a:rPr lang="nl-NL" sz="1800" b="1"/>
              <a:t>eindcijfer</a:t>
            </a:r>
            <a:r>
              <a:rPr lang="nl-NL" sz="1800"/>
              <a:t> voor Nederlands mag niet lager zijn dan een 5</a:t>
            </a:r>
          </a:p>
          <a:p>
            <a:pPr marL="0" indent="0">
              <a:buNone/>
            </a:pPr>
            <a:endParaRPr lang="nl-NL" sz="1800"/>
          </a:p>
        </p:txBody>
      </p:sp>
    </p:spTree>
    <p:extLst>
      <p:ext uri="{BB962C8B-B14F-4D97-AF65-F5344CB8AC3E}">
        <p14:creationId xmlns:p14="http://schemas.microsoft.com/office/powerpoint/2010/main" val="1849107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9BBFEEB-BCD0-06C1-12CD-3A39BFDE3ACD}"/>
              </a:ext>
            </a:extLst>
          </p:cNvPr>
          <p:cNvSpPr>
            <a:spLocks noGrp="1"/>
          </p:cNvSpPr>
          <p:nvPr>
            <p:ph type="title"/>
          </p:nvPr>
        </p:nvSpPr>
        <p:spPr>
          <a:xfrm>
            <a:off x="612648" y="603504"/>
            <a:ext cx="4361686" cy="1527048"/>
          </a:xfrm>
        </p:spPr>
        <p:txBody>
          <a:bodyPr anchor="b">
            <a:normAutofit/>
          </a:bodyPr>
          <a:lstStyle/>
          <a:p>
            <a:r>
              <a:rPr lang="nl-NL" sz="2800"/>
              <a:t>Voorbeeld voorwaarde 1</a:t>
            </a:r>
            <a:br>
              <a:rPr lang="nl-NL" sz="2800"/>
            </a:br>
            <a:r>
              <a:rPr lang="nl-NL" sz="2800"/>
              <a:t>5,5 of hoger CE-cijfers</a:t>
            </a:r>
          </a:p>
        </p:txBody>
      </p:sp>
      <p:sp>
        <p:nvSpPr>
          <p:cNvPr id="8" name="Content Placeholder 7">
            <a:extLst>
              <a:ext uri="{FF2B5EF4-FFF2-40B4-BE49-F238E27FC236}">
                <a16:creationId xmlns:a16="http://schemas.microsoft.com/office/drawing/2014/main" id="{8CFF4CC6-6E95-99D3-DEE2-79505B7E675D}"/>
              </a:ext>
            </a:extLst>
          </p:cNvPr>
          <p:cNvSpPr>
            <a:spLocks noGrp="1"/>
          </p:cNvSpPr>
          <p:nvPr>
            <p:ph idx="1"/>
          </p:nvPr>
        </p:nvSpPr>
        <p:spPr>
          <a:xfrm>
            <a:off x="612647" y="2212848"/>
            <a:ext cx="4361687" cy="4096512"/>
          </a:xfrm>
        </p:spPr>
        <p:txBody>
          <a:bodyPr>
            <a:normAutofit/>
          </a:bodyPr>
          <a:lstStyle/>
          <a:p>
            <a:pPr marL="0" indent="0">
              <a:buNone/>
            </a:pPr>
            <a:endParaRPr lang="en-US" sz="1800"/>
          </a:p>
          <a:p>
            <a:pPr marL="0" indent="0">
              <a:buNone/>
            </a:pPr>
            <a:r>
              <a:rPr lang="nl-NL" sz="1800"/>
              <a:t>Het gemiddelde van de niet afgeronde cijfers voor het  Centraal Examen moet een 5,5 of hoger zijn. </a:t>
            </a:r>
          </a:p>
          <a:p>
            <a:pPr marL="0" indent="0">
              <a:buNone/>
            </a:pPr>
            <a:endParaRPr lang="nl-NL" sz="1800"/>
          </a:p>
          <a:p>
            <a:pPr marL="0" indent="0">
              <a:buNone/>
            </a:pPr>
            <a:r>
              <a:rPr lang="nl-NL" sz="1800"/>
              <a:t>Let op! Dit is onafhankelijk van het SE cijfer.</a:t>
            </a:r>
          </a:p>
          <a:p>
            <a:pPr marL="0" indent="0">
              <a:buNone/>
            </a:pPr>
            <a:endParaRPr lang="nl-NL" sz="1800">
              <a:ea typeface="Calibri"/>
              <a:cs typeface="Calibri"/>
            </a:endParaRPr>
          </a:p>
          <a:p>
            <a:pPr marL="0" indent="0">
              <a:buNone/>
            </a:pPr>
            <a:endParaRPr lang="en-US" sz="1800"/>
          </a:p>
        </p:txBody>
      </p:sp>
      <p:pic>
        <p:nvPicPr>
          <p:cNvPr id="4" name="Picture 6" descr="Afbeelding met tekst, schermopname, Lettertype, nummer&#10;&#10;Door AI gegenereerde inhoud is mogelijk onjuist.">
            <a:extLst>
              <a:ext uri="{FF2B5EF4-FFF2-40B4-BE49-F238E27FC236}">
                <a16:creationId xmlns:a16="http://schemas.microsoft.com/office/drawing/2014/main" id="{D419A8E0-CDCD-430B-0499-D8D700D9464E}"/>
              </a:ext>
            </a:extLst>
          </p:cNvPr>
          <p:cNvPicPr>
            <a:picLocks noChangeAspect="1"/>
          </p:cNvPicPr>
          <p:nvPr/>
        </p:nvPicPr>
        <p:blipFill>
          <a:blip r:embed="rId2"/>
          <a:srcRect r="7466" b="-1"/>
          <a:stretch>
            <a:fillRect/>
          </a:stretch>
        </p:blipFill>
        <p:spPr>
          <a:xfrm>
            <a:off x="5818632" y="-1"/>
            <a:ext cx="6373368" cy="6858001"/>
          </a:xfrm>
          <a:prstGeom prst="rect">
            <a:avLst/>
          </a:prstGeom>
        </p:spPr>
      </p:pic>
      <p:pic>
        <p:nvPicPr>
          <p:cNvPr id="8194" name="Picture 2" descr="Rood Kruis En Groen Vinkje Vector Goed Geslaagd Ontwerp Vector, Goed,  Doorgang, Ontwerp Illustratie Afbeelding op Pngtree, Gratis Download op  Pngtree">
            <a:extLst>
              <a:ext uri="{FF2B5EF4-FFF2-40B4-BE49-F238E27FC236}">
                <a16:creationId xmlns:a16="http://schemas.microsoft.com/office/drawing/2014/main" id="{9D751425-65F6-4B36-D6FD-091B2EC2F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83" y="5003800"/>
            <a:ext cx="4368800" cy="185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310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2003FA-805D-A478-1E6D-165B9CDF5782}"/>
              </a:ext>
            </a:extLst>
          </p:cNvPr>
          <p:cNvSpPr>
            <a:spLocks noGrp="1"/>
          </p:cNvSpPr>
          <p:nvPr>
            <p:ph type="title"/>
          </p:nvPr>
        </p:nvSpPr>
        <p:spPr>
          <a:xfrm>
            <a:off x="612648" y="1114923"/>
            <a:ext cx="4621553" cy="1360728"/>
          </a:xfrm>
        </p:spPr>
        <p:txBody>
          <a:bodyPr anchor="b">
            <a:normAutofit/>
          </a:bodyPr>
          <a:lstStyle/>
          <a:p>
            <a:r>
              <a:rPr lang="nl-NL" sz="3300"/>
              <a:t>Voorbeeld berekening eindcijfer</a:t>
            </a:r>
          </a:p>
        </p:txBody>
      </p:sp>
      <p:sp>
        <p:nvSpPr>
          <p:cNvPr id="3" name="Tijdelijke aanduiding voor inhoud 2">
            <a:extLst>
              <a:ext uri="{FF2B5EF4-FFF2-40B4-BE49-F238E27FC236}">
                <a16:creationId xmlns:a16="http://schemas.microsoft.com/office/drawing/2014/main" id="{E0E0ED0A-C38B-4479-BCED-0B26FD938B2D}"/>
              </a:ext>
            </a:extLst>
          </p:cNvPr>
          <p:cNvSpPr>
            <a:spLocks noGrp="1"/>
          </p:cNvSpPr>
          <p:nvPr>
            <p:ph idx="1"/>
          </p:nvPr>
        </p:nvSpPr>
        <p:spPr>
          <a:xfrm>
            <a:off x="612648" y="2584058"/>
            <a:ext cx="4621553" cy="3159018"/>
          </a:xfrm>
        </p:spPr>
        <p:txBody>
          <a:bodyPr>
            <a:normAutofit/>
          </a:bodyPr>
          <a:lstStyle/>
          <a:p>
            <a:pPr marL="0" indent="0">
              <a:buNone/>
            </a:pPr>
            <a:endParaRPr lang="nl-NL" sz="1800"/>
          </a:p>
          <a:p>
            <a:pPr marL="0" indent="0">
              <a:buNone/>
            </a:pPr>
            <a:r>
              <a:rPr lang="nl-NL" sz="1800"/>
              <a:t>Het eindcijfer is het gemiddelde van het </a:t>
            </a:r>
            <a:r>
              <a:rPr lang="nl-NL" sz="1800" b="1"/>
              <a:t>SE-cijfer  </a:t>
            </a:r>
            <a:r>
              <a:rPr lang="nl-NL" sz="1800"/>
              <a:t>en het CE-</a:t>
            </a:r>
            <a:r>
              <a:rPr lang="nl-NL" sz="1800" b="1"/>
              <a:t>cijfer</a:t>
            </a:r>
          </a:p>
          <a:p>
            <a:pPr marL="0" indent="0">
              <a:buNone/>
            </a:pPr>
            <a:r>
              <a:rPr lang="nl-NL" sz="1800"/>
              <a:t>Alleen het eindcijfer wordt afgerond</a:t>
            </a:r>
          </a:p>
          <a:p>
            <a:pPr marL="0" indent="0">
              <a:buNone/>
            </a:pPr>
            <a:endParaRPr lang="nl-NL" sz="1800">
              <a:cs typeface="Calibri"/>
            </a:endParaRPr>
          </a:p>
          <a:p>
            <a:pPr marL="0" indent="0">
              <a:buNone/>
            </a:pPr>
            <a:endParaRPr lang="nl-NL" sz="1800"/>
          </a:p>
        </p:txBody>
      </p:sp>
      <p:pic>
        <p:nvPicPr>
          <p:cNvPr id="4" name="Afbeelding 3" descr="Afbeelding met tekst, Lettertype, nummer, schermopname&#10;&#10;Door AI gegenereerde inhoud is mogelijk onjuist.">
            <a:extLst>
              <a:ext uri="{FF2B5EF4-FFF2-40B4-BE49-F238E27FC236}">
                <a16:creationId xmlns:a16="http://schemas.microsoft.com/office/drawing/2014/main" id="{4FC6E438-1903-06C8-0679-5800AB5B5491}"/>
              </a:ext>
            </a:extLst>
          </p:cNvPr>
          <p:cNvPicPr>
            <a:picLocks noChangeAspect="1"/>
          </p:cNvPicPr>
          <p:nvPr/>
        </p:nvPicPr>
        <p:blipFill>
          <a:blip r:embed="rId2"/>
          <a:stretch>
            <a:fillRect/>
          </a:stretch>
        </p:blipFill>
        <p:spPr>
          <a:xfrm>
            <a:off x="5741572" y="2584058"/>
            <a:ext cx="5837780" cy="2627001"/>
          </a:xfrm>
          <a:prstGeom prst="rect">
            <a:avLst/>
          </a:prstGeom>
        </p:spPr>
      </p:pic>
      <p:pic>
        <p:nvPicPr>
          <p:cNvPr id="5" name="Picture 2" descr="Rood Kruis En Groen Vinkje Vector Goed Geslaagd Ontwerp Vector, Goed,  Doorgang, Ontwerp Illustratie Afbeelding op Pngtree, Gratis Download op  Pngtree">
            <a:extLst>
              <a:ext uri="{FF2B5EF4-FFF2-40B4-BE49-F238E27FC236}">
                <a16:creationId xmlns:a16="http://schemas.microsoft.com/office/drawing/2014/main" id="{DB3BFCAC-A386-BB54-C74B-7C0C4084A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83" y="5003800"/>
            <a:ext cx="4368800" cy="185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38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F4F00C-4AF3-AE3D-5E3E-646BA8B57D91}"/>
              </a:ext>
            </a:extLst>
          </p:cNvPr>
          <p:cNvSpPr>
            <a:spLocks noGrp="1"/>
          </p:cNvSpPr>
          <p:nvPr>
            <p:ph type="title"/>
          </p:nvPr>
        </p:nvSpPr>
        <p:spPr>
          <a:xfrm>
            <a:off x="612648" y="1114923"/>
            <a:ext cx="4621553" cy="1360728"/>
          </a:xfrm>
        </p:spPr>
        <p:txBody>
          <a:bodyPr anchor="b">
            <a:normAutofit/>
          </a:bodyPr>
          <a:lstStyle/>
          <a:p>
            <a:r>
              <a:rPr lang="nl-NL" sz="3100"/>
              <a:t>Voorbeeld voorwaarde 2, voldaan</a:t>
            </a:r>
          </a:p>
        </p:txBody>
      </p:sp>
      <p:sp>
        <p:nvSpPr>
          <p:cNvPr id="3" name="Tijdelijke aanduiding voor inhoud 2">
            <a:extLst>
              <a:ext uri="{FF2B5EF4-FFF2-40B4-BE49-F238E27FC236}">
                <a16:creationId xmlns:a16="http://schemas.microsoft.com/office/drawing/2014/main" id="{4B61B754-CE62-CCDF-17E4-A671A9C77D39}"/>
              </a:ext>
            </a:extLst>
          </p:cNvPr>
          <p:cNvSpPr>
            <a:spLocks noGrp="1"/>
          </p:cNvSpPr>
          <p:nvPr>
            <p:ph idx="1"/>
          </p:nvPr>
        </p:nvSpPr>
        <p:spPr>
          <a:xfrm>
            <a:off x="612648" y="2584058"/>
            <a:ext cx="4621553" cy="3159018"/>
          </a:xfrm>
        </p:spPr>
        <p:txBody>
          <a:bodyPr>
            <a:normAutofit/>
          </a:bodyPr>
          <a:lstStyle/>
          <a:p>
            <a:pPr marL="285750" lvl="0" indent="-285750"/>
            <a:r>
              <a:rPr lang="nl-NL" sz="1800"/>
              <a:t>alle cijfers een 6 of hoger </a:t>
            </a:r>
          </a:p>
          <a:p>
            <a:pPr marL="285750" lvl="0" indent="-285750"/>
            <a:r>
              <a:rPr lang="nl-NL" sz="1800" b="1"/>
              <a:t>of</a:t>
            </a:r>
            <a:r>
              <a:rPr lang="nl-NL" sz="1800"/>
              <a:t> één 5, verder alle cijfers een 6 of hoger</a:t>
            </a:r>
          </a:p>
          <a:p>
            <a:pPr marL="285750" lvl="0" indent="-285750"/>
            <a:r>
              <a:rPr lang="nl-NL" sz="1800" b="1"/>
              <a:t>of</a:t>
            </a:r>
            <a:r>
              <a:rPr lang="nl-NL" sz="1800"/>
              <a:t> één 4, verder voldoendes, waaronder minimaal één 7 of hoger </a:t>
            </a:r>
          </a:p>
          <a:p>
            <a:pPr marL="285750" indent="-285750"/>
            <a:r>
              <a:rPr lang="nl-NL" sz="1800" b="1"/>
              <a:t>of</a:t>
            </a:r>
            <a:r>
              <a:rPr lang="nl-NL" sz="1800"/>
              <a:t> twee keer een 5, verder voldoendes, waaronder minimaal één 7 of hoger</a:t>
            </a:r>
          </a:p>
          <a:p>
            <a:endParaRPr lang="nl-NL" sz="1800"/>
          </a:p>
        </p:txBody>
      </p:sp>
      <p:pic>
        <p:nvPicPr>
          <p:cNvPr id="4" name="Afbeelding 3" descr="Afbeelding met tekst, schermopname, Lettertype, nummer&#10;&#10;Door AI gegenereerde inhoud is mogelijk onjuist.">
            <a:extLst>
              <a:ext uri="{FF2B5EF4-FFF2-40B4-BE49-F238E27FC236}">
                <a16:creationId xmlns:a16="http://schemas.microsoft.com/office/drawing/2014/main" id="{A1C205F2-D6B3-0F11-048A-8537EF245D11}"/>
              </a:ext>
            </a:extLst>
          </p:cNvPr>
          <p:cNvPicPr>
            <a:picLocks noChangeAspect="1"/>
          </p:cNvPicPr>
          <p:nvPr/>
        </p:nvPicPr>
        <p:blipFill>
          <a:blip r:embed="rId2"/>
          <a:stretch>
            <a:fillRect/>
          </a:stretch>
        </p:blipFill>
        <p:spPr>
          <a:xfrm>
            <a:off x="5691261" y="2137391"/>
            <a:ext cx="5837780" cy="2583217"/>
          </a:xfrm>
          <a:prstGeom prst="rect">
            <a:avLst/>
          </a:prstGeom>
        </p:spPr>
      </p:pic>
      <p:pic>
        <p:nvPicPr>
          <p:cNvPr id="6" name="Picture 2" descr="Rood Kruis En Groen Vinkje Vector Goed Geslaagd Ontwerp Vector, Goed,  Doorgang, Ontwerp Illustratie Afbeelding op Pngtree, Gratis Download op  Pngtree">
            <a:extLst>
              <a:ext uri="{FF2B5EF4-FFF2-40B4-BE49-F238E27FC236}">
                <a16:creationId xmlns:a16="http://schemas.microsoft.com/office/drawing/2014/main" id="{E4D8BAAD-BCED-A443-CC49-5206366F1E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6370"/>
          <a:stretch>
            <a:fillRect/>
          </a:stretch>
        </p:blipFill>
        <p:spPr bwMode="auto">
          <a:xfrm>
            <a:off x="10193130" y="141596"/>
            <a:ext cx="1906104" cy="185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194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0E303D-303A-1452-A509-8831EC0D85A7}"/>
              </a:ext>
            </a:extLst>
          </p:cNvPr>
          <p:cNvSpPr>
            <a:spLocks noGrp="1"/>
          </p:cNvSpPr>
          <p:nvPr>
            <p:ph type="title"/>
          </p:nvPr>
        </p:nvSpPr>
        <p:spPr>
          <a:xfrm>
            <a:off x="612648" y="1114923"/>
            <a:ext cx="4621553" cy="1360728"/>
          </a:xfrm>
        </p:spPr>
        <p:txBody>
          <a:bodyPr anchor="b">
            <a:normAutofit/>
          </a:bodyPr>
          <a:lstStyle/>
          <a:p>
            <a:r>
              <a:rPr lang="nl-NL" sz="3100"/>
              <a:t>Voorbeeld voorwaarde 2, NIET voldaan</a:t>
            </a:r>
          </a:p>
        </p:txBody>
      </p:sp>
      <p:sp>
        <p:nvSpPr>
          <p:cNvPr id="3" name="Tijdelijke aanduiding voor inhoud 2">
            <a:extLst>
              <a:ext uri="{FF2B5EF4-FFF2-40B4-BE49-F238E27FC236}">
                <a16:creationId xmlns:a16="http://schemas.microsoft.com/office/drawing/2014/main" id="{FC1DB42C-FE43-8A61-46C3-83FD4D2DC232}"/>
              </a:ext>
            </a:extLst>
          </p:cNvPr>
          <p:cNvSpPr>
            <a:spLocks noGrp="1"/>
          </p:cNvSpPr>
          <p:nvPr>
            <p:ph idx="1"/>
          </p:nvPr>
        </p:nvSpPr>
        <p:spPr>
          <a:xfrm>
            <a:off x="612648" y="2584058"/>
            <a:ext cx="4621553" cy="3159018"/>
          </a:xfrm>
        </p:spPr>
        <p:txBody>
          <a:bodyPr>
            <a:normAutofit/>
          </a:bodyPr>
          <a:lstStyle/>
          <a:p>
            <a:pPr marL="285750" lvl="0" indent="-285750"/>
            <a:r>
              <a:rPr lang="nl-NL" sz="1800"/>
              <a:t>alle cijfers een 6 of hoger </a:t>
            </a:r>
          </a:p>
          <a:p>
            <a:pPr marL="285750" lvl="0" indent="-285750"/>
            <a:r>
              <a:rPr lang="nl-NL" sz="1800" b="1"/>
              <a:t>of</a:t>
            </a:r>
            <a:r>
              <a:rPr lang="nl-NL" sz="1800"/>
              <a:t> één 4 of twee keer 5, verder zonder compensatiepunt</a:t>
            </a:r>
          </a:p>
          <a:p>
            <a:pPr marL="285750" indent="-285750"/>
            <a:r>
              <a:rPr lang="nl-NL" sz="1800" b="1"/>
              <a:t>of</a:t>
            </a:r>
            <a:r>
              <a:rPr lang="nl-NL" sz="1800"/>
              <a:t> meer dan twee minpunten, met een compensatiepunt</a:t>
            </a:r>
          </a:p>
          <a:p>
            <a:pPr marL="0" indent="0">
              <a:buNone/>
            </a:pPr>
            <a:endParaRPr lang="nl-NL" sz="1800"/>
          </a:p>
        </p:txBody>
      </p:sp>
      <p:pic>
        <p:nvPicPr>
          <p:cNvPr id="4" name="Afbeelding 3">
            <a:extLst>
              <a:ext uri="{FF2B5EF4-FFF2-40B4-BE49-F238E27FC236}">
                <a16:creationId xmlns:a16="http://schemas.microsoft.com/office/drawing/2014/main" id="{B3C9EFCF-0F73-54E1-E65A-2CAFC48A7258}"/>
              </a:ext>
            </a:extLst>
          </p:cNvPr>
          <p:cNvPicPr>
            <a:picLocks noChangeAspect="1"/>
          </p:cNvPicPr>
          <p:nvPr/>
        </p:nvPicPr>
        <p:blipFill>
          <a:blip r:embed="rId2"/>
          <a:stretch>
            <a:fillRect/>
          </a:stretch>
        </p:blipFill>
        <p:spPr>
          <a:xfrm>
            <a:off x="5691261" y="2224957"/>
            <a:ext cx="5837780" cy="2408084"/>
          </a:xfrm>
          <a:prstGeom prst="rect">
            <a:avLst/>
          </a:prstGeom>
        </p:spPr>
      </p:pic>
      <p:pic>
        <p:nvPicPr>
          <p:cNvPr id="6" name="Picture 2" descr="Rood Kruis En Groen Vinkje Vector Goed Geslaagd Ontwerp Vector, Goed,  Doorgang, Ontwerp Illustratie Afbeelding op Pngtree, Gratis Download op  Pngtree">
            <a:extLst>
              <a:ext uri="{FF2B5EF4-FFF2-40B4-BE49-F238E27FC236}">
                <a16:creationId xmlns:a16="http://schemas.microsoft.com/office/drawing/2014/main" id="{9722958D-4D1C-8B8F-1EC0-0808FCD944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370"/>
          <a:stretch>
            <a:fillRect/>
          </a:stretch>
        </p:blipFill>
        <p:spPr bwMode="auto">
          <a:xfrm>
            <a:off x="10285895" y="0"/>
            <a:ext cx="1906105" cy="185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078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7AD21-1E57-C4CA-0C2F-6EC01902542D}"/>
              </a:ext>
            </a:extLst>
          </p:cNvPr>
          <p:cNvSpPr>
            <a:spLocks noGrp="1"/>
          </p:cNvSpPr>
          <p:nvPr>
            <p:ph type="title"/>
          </p:nvPr>
        </p:nvSpPr>
        <p:spPr/>
        <p:txBody>
          <a:bodyPr/>
          <a:lstStyle/>
          <a:p>
            <a:r>
              <a:rPr lang="nl-NL"/>
              <a:t>Na de CE periode</a:t>
            </a:r>
          </a:p>
        </p:txBody>
      </p:sp>
      <p:sp>
        <p:nvSpPr>
          <p:cNvPr id="3" name="Tijdelijke aanduiding voor inhoud 2">
            <a:extLst>
              <a:ext uri="{FF2B5EF4-FFF2-40B4-BE49-F238E27FC236}">
                <a16:creationId xmlns:a16="http://schemas.microsoft.com/office/drawing/2014/main" id="{FB624B4C-6C26-C04C-5D88-46E4224F8DD9}"/>
              </a:ext>
            </a:extLst>
          </p:cNvPr>
          <p:cNvSpPr>
            <a:spLocks noGrp="1"/>
          </p:cNvSpPr>
          <p:nvPr>
            <p:ph idx="1"/>
          </p:nvPr>
        </p:nvSpPr>
        <p:spPr>
          <a:xfrm>
            <a:off x="612648" y="1680898"/>
            <a:ext cx="4850242" cy="4628462"/>
          </a:xfrm>
          <a:solidFill>
            <a:schemeClr val="accent4">
              <a:lumMod val="40000"/>
              <a:lumOff val="60000"/>
            </a:schemeClr>
          </a:solidFill>
        </p:spPr>
        <p:txBody>
          <a:bodyPr>
            <a:normAutofit fontScale="77500" lnSpcReduction="20000"/>
          </a:bodyPr>
          <a:lstStyle/>
          <a:p>
            <a:pPr marL="0" indent="0">
              <a:buNone/>
            </a:pPr>
            <a:r>
              <a:rPr lang="nl-NL" sz="3200"/>
              <a:t>Belangrijke data:</a:t>
            </a:r>
          </a:p>
          <a:p>
            <a:r>
              <a:rPr lang="nl-NL" sz="3200"/>
              <a:t>11 juni: </a:t>
            </a:r>
            <a:r>
              <a:rPr lang="nl-NL" sz="3200" b="1"/>
              <a:t>uitslag Centraal Examen 1</a:t>
            </a:r>
            <a:r>
              <a:rPr lang="nl-NL" sz="3200" b="1" baseline="30000"/>
              <a:t>e</a:t>
            </a:r>
            <a:r>
              <a:rPr lang="nl-NL" sz="3200" b="1"/>
              <a:t> tijdvak</a:t>
            </a:r>
            <a:r>
              <a:rPr lang="nl-NL" sz="3200"/>
              <a:t> </a:t>
            </a:r>
          </a:p>
          <a:p>
            <a:pPr lvl="2"/>
            <a:r>
              <a:rPr lang="nl-NL" sz="3200" b="1"/>
              <a:t>uitdelen voorlopige cijferlijst </a:t>
            </a:r>
            <a:endParaRPr lang="nl-NL" sz="3200">
              <a:cs typeface="Calibri"/>
            </a:endParaRPr>
          </a:p>
          <a:p>
            <a:pPr marL="285750" indent="-285750"/>
            <a:r>
              <a:rPr lang="nl-NL" sz="3200"/>
              <a:t>12 juni:</a:t>
            </a:r>
            <a:r>
              <a:rPr lang="nl-NL" sz="3200">
                <a:cs typeface="Calibri"/>
              </a:rPr>
              <a:t> </a:t>
            </a:r>
            <a:r>
              <a:rPr lang="nl-NL" sz="3200" b="1"/>
              <a:t>inleveren voorlopige cijferlijst </a:t>
            </a:r>
          </a:p>
          <a:p>
            <a:pPr marL="742950" lvl="2" indent="-285750"/>
            <a:r>
              <a:rPr lang="nl-NL" sz="3200" b="1"/>
              <a:t>(ondertekend retour)</a:t>
            </a:r>
            <a:endParaRPr lang="nl-NL" sz="3200"/>
          </a:p>
          <a:p>
            <a:pPr marL="742950" lvl="2" indent="-285750"/>
            <a:r>
              <a:rPr lang="nl-NL" sz="3200" b="1"/>
              <a:t>opgave herexamen</a:t>
            </a:r>
            <a:r>
              <a:rPr lang="nl-NL" sz="3200"/>
              <a:t>     </a:t>
            </a:r>
            <a:endParaRPr lang="nl-NL" sz="3200">
              <a:cs typeface="Calibri"/>
            </a:endParaRPr>
          </a:p>
          <a:p>
            <a:pPr marL="0" indent="0">
              <a:buNone/>
            </a:pPr>
            <a:r>
              <a:rPr lang="nl-NL" sz="3200">
                <a:ea typeface="Calibri"/>
                <a:cs typeface="Calibri"/>
              </a:rPr>
              <a:t>	Agenda vrijhouden</a:t>
            </a:r>
          </a:p>
          <a:p>
            <a:endParaRPr lang="nl-NL"/>
          </a:p>
        </p:txBody>
      </p:sp>
      <p:sp>
        <p:nvSpPr>
          <p:cNvPr id="4" name="Tekstvak 3">
            <a:extLst>
              <a:ext uri="{FF2B5EF4-FFF2-40B4-BE49-F238E27FC236}">
                <a16:creationId xmlns:a16="http://schemas.microsoft.com/office/drawing/2014/main" id="{D538219E-7A72-FF45-9752-DFCA804B59C0}"/>
              </a:ext>
            </a:extLst>
          </p:cNvPr>
          <p:cNvSpPr txBox="1"/>
          <p:nvPr/>
        </p:nvSpPr>
        <p:spPr>
          <a:xfrm>
            <a:off x="6345759" y="2111822"/>
            <a:ext cx="3344779" cy="4524315"/>
          </a:xfrm>
          <a:prstGeom prst="rect">
            <a:avLst/>
          </a:prstGeom>
          <a:noFill/>
        </p:spPr>
        <p:txBody>
          <a:bodyPr wrap="square" lIns="91440" tIns="45720" rIns="91440" bIns="45720" rtlCol="0" anchor="t">
            <a:spAutoFit/>
          </a:bodyPr>
          <a:lstStyle/>
          <a:p>
            <a:r>
              <a:rPr lang="nl-NL">
                <a:cs typeface="Calibri"/>
              </a:rPr>
              <a:t>Alle leerlingen worden 's middags door de mentor gebeld met de uitslag van de examenresultaten. </a:t>
            </a:r>
          </a:p>
          <a:p>
            <a:endParaRPr lang="nl-NL">
              <a:cs typeface="Calibri"/>
            </a:endParaRPr>
          </a:p>
          <a:p>
            <a:r>
              <a:rPr lang="nl-NL">
                <a:cs typeface="Calibri"/>
              </a:rPr>
              <a:t>Leerlingen komen 11 juni op school om te proosten op het succes en zij ontvangen hun cijferlijst(verplicht).</a:t>
            </a:r>
          </a:p>
          <a:p>
            <a:endParaRPr lang="nl-NL">
              <a:ea typeface="Calibri"/>
              <a:cs typeface="Calibri"/>
            </a:endParaRPr>
          </a:p>
          <a:p>
            <a:r>
              <a:rPr lang="nl-NL">
                <a:cs typeface="Calibri"/>
              </a:rPr>
              <a:t>De cijferlijst wordt de volgende dag ondertekend ingeleverd. Daarbij kan worden aangegeven of je een vak wil herkansen</a:t>
            </a:r>
            <a:r>
              <a:rPr lang="nl-NL">
                <a:solidFill>
                  <a:srgbClr val="FF0000"/>
                </a:solidFill>
                <a:cs typeface="Calibri"/>
              </a:rPr>
              <a:t> </a:t>
            </a:r>
            <a:r>
              <a:rPr lang="nl-NL">
                <a:cs typeface="Calibri"/>
              </a:rPr>
              <a:t>of niet.</a:t>
            </a:r>
            <a:endParaRPr lang="nl-NL">
              <a:solidFill>
                <a:srgbClr val="FF0000"/>
              </a:solidFill>
              <a:ea typeface="Calibri"/>
              <a:cs typeface="Calibri"/>
            </a:endParaRPr>
          </a:p>
          <a:p>
            <a:endParaRPr lang="nl-NL"/>
          </a:p>
        </p:txBody>
      </p:sp>
      <p:sp>
        <p:nvSpPr>
          <p:cNvPr id="5" name="Tekstvak 4">
            <a:extLst>
              <a:ext uri="{FF2B5EF4-FFF2-40B4-BE49-F238E27FC236}">
                <a16:creationId xmlns:a16="http://schemas.microsoft.com/office/drawing/2014/main" id="{2DD3E95B-0D90-A3FE-BFD2-0C2C783F9AB9}"/>
              </a:ext>
            </a:extLst>
          </p:cNvPr>
          <p:cNvSpPr txBox="1"/>
          <p:nvPr/>
        </p:nvSpPr>
        <p:spPr>
          <a:xfrm>
            <a:off x="9322676" y="0"/>
            <a:ext cx="2869324" cy="1754326"/>
          </a:xfrm>
          <a:prstGeom prst="rect">
            <a:avLst/>
          </a:prstGeom>
          <a:solidFill>
            <a:schemeClr val="accent4">
              <a:lumMod val="40000"/>
              <a:lumOff val="60000"/>
            </a:schemeClr>
          </a:solidFill>
        </p:spPr>
        <p:txBody>
          <a:bodyPr wrap="square" lIns="91440" tIns="45720" rIns="91440" bIns="45720" rtlCol="0" anchor="t">
            <a:spAutoFit/>
          </a:bodyPr>
          <a:lstStyle/>
          <a:p>
            <a:r>
              <a:rPr lang="nl-NL"/>
              <a:t>Tijdvak 2: 16 t/m 23juni (herkansingen)</a:t>
            </a:r>
          </a:p>
          <a:p>
            <a:endParaRPr lang="nl-NL"/>
          </a:p>
          <a:p>
            <a:endParaRPr lang="nl-NL"/>
          </a:p>
          <a:p>
            <a:r>
              <a:rPr lang="nl-NL"/>
              <a:t>Tijdvak 3: 11 t/m 20 aug 2026</a:t>
            </a:r>
          </a:p>
        </p:txBody>
      </p:sp>
      <p:pic>
        <p:nvPicPr>
          <p:cNvPr id="6" name="Picture 2" descr="1.037.600+ Agenda Stockfoto's, afbeeldingen en royalty-free beelden -  iStock | Planning, Kalender, Checklist">
            <a:extLst>
              <a:ext uri="{FF2B5EF4-FFF2-40B4-BE49-F238E27FC236}">
                <a16:creationId xmlns:a16="http://schemas.microsoft.com/office/drawing/2014/main" id="{D68FBF12-A82B-98AC-B8B7-B61402658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82388">
            <a:off x="4709901" y="992773"/>
            <a:ext cx="1505977" cy="1807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808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207B083-EAC0-A5BB-C369-C9589EC7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B8F6858-9F4A-6997-6DA9-1BF7BAF4C25E}"/>
              </a:ext>
            </a:extLst>
          </p:cNvPr>
          <p:cNvSpPr>
            <a:spLocks noGrp="1"/>
          </p:cNvSpPr>
          <p:nvPr>
            <p:ph type="title"/>
          </p:nvPr>
        </p:nvSpPr>
        <p:spPr>
          <a:xfrm>
            <a:off x="614677" y="603504"/>
            <a:ext cx="10872216" cy="1527048"/>
          </a:xfrm>
        </p:spPr>
        <p:txBody>
          <a:bodyPr anchor="b">
            <a:normAutofit/>
          </a:bodyPr>
          <a:lstStyle/>
          <a:p>
            <a:r>
              <a:rPr lang="nl-NL"/>
              <a:t>De laatste vragen</a:t>
            </a:r>
          </a:p>
        </p:txBody>
      </p:sp>
      <p:graphicFrame>
        <p:nvGraphicFramePr>
          <p:cNvPr id="5" name="Tijdelijke aanduiding voor inhoud 2">
            <a:extLst>
              <a:ext uri="{FF2B5EF4-FFF2-40B4-BE49-F238E27FC236}">
                <a16:creationId xmlns:a16="http://schemas.microsoft.com/office/drawing/2014/main" id="{B8B72122-F68A-0585-7AA1-C704D70C5D33}"/>
              </a:ext>
            </a:extLst>
          </p:cNvPr>
          <p:cNvGraphicFramePr>
            <a:graphicFrameLocks noGrp="1"/>
          </p:cNvGraphicFramePr>
          <p:nvPr>
            <p:ph idx="1"/>
            <p:extLst>
              <p:ext uri="{D42A27DB-BD31-4B8C-83A1-F6EECF244321}">
                <p14:modId xmlns:p14="http://schemas.microsoft.com/office/powerpoint/2010/main" val="2918575880"/>
              </p:ext>
            </p:extLst>
          </p:nvPr>
        </p:nvGraphicFramePr>
        <p:xfrm>
          <a:off x="356331" y="2134280"/>
          <a:ext cx="5385816" cy="3817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Tabel 15">
            <a:extLst>
              <a:ext uri="{FF2B5EF4-FFF2-40B4-BE49-F238E27FC236}">
                <a16:creationId xmlns:a16="http://schemas.microsoft.com/office/drawing/2014/main" id="{A91D2DB6-BDF1-E3D8-5DD6-A45AA8E0AC72}"/>
              </a:ext>
            </a:extLst>
          </p:cNvPr>
          <p:cNvGraphicFramePr>
            <a:graphicFrameLocks noGrp="1"/>
          </p:cNvGraphicFramePr>
          <p:nvPr>
            <p:extLst>
              <p:ext uri="{D42A27DB-BD31-4B8C-83A1-F6EECF244321}">
                <p14:modId xmlns:p14="http://schemas.microsoft.com/office/powerpoint/2010/main" val="2266652985"/>
              </p:ext>
            </p:extLst>
          </p:nvPr>
        </p:nvGraphicFramePr>
        <p:xfrm>
          <a:off x="6226139" y="102742"/>
          <a:ext cx="5691374" cy="6349429"/>
        </p:xfrm>
        <a:graphic>
          <a:graphicData uri="http://schemas.openxmlformats.org/drawingml/2006/table">
            <a:tbl>
              <a:tblPr firstRow="1" bandRow="1">
                <a:tableStyleId>{7DF18680-E054-41AD-8BC1-D1AEF772440D}</a:tableStyleId>
              </a:tblPr>
              <a:tblGrid>
                <a:gridCol w="2845687">
                  <a:extLst>
                    <a:ext uri="{9D8B030D-6E8A-4147-A177-3AD203B41FA5}">
                      <a16:colId xmlns:a16="http://schemas.microsoft.com/office/drawing/2014/main" val="2857262664"/>
                    </a:ext>
                  </a:extLst>
                </a:gridCol>
                <a:gridCol w="2845687">
                  <a:extLst>
                    <a:ext uri="{9D8B030D-6E8A-4147-A177-3AD203B41FA5}">
                      <a16:colId xmlns:a16="http://schemas.microsoft.com/office/drawing/2014/main" val="3121905429"/>
                    </a:ext>
                  </a:extLst>
                </a:gridCol>
              </a:tblGrid>
              <a:tr h="317277">
                <a:tc>
                  <a:txBody>
                    <a:bodyPr/>
                    <a:lstStyle/>
                    <a:p>
                      <a:r>
                        <a:rPr lang="nl-NL" sz="1200"/>
                        <a:t>Datum</a:t>
                      </a:r>
                    </a:p>
                  </a:txBody>
                  <a:tcPr/>
                </a:tc>
                <a:tc>
                  <a:txBody>
                    <a:bodyPr/>
                    <a:lstStyle/>
                    <a:p>
                      <a:r>
                        <a:rPr lang="nl-NL" sz="1200"/>
                        <a:t>Activiteit</a:t>
                      </a:r>
                    </a:p>
                  </a:txBody>
                  <a:tcPr/>
                </a:tc>
                <a:extLst>
                  <a:ext uri="{0D108BD9-81ED-4DB2-BD59-A6C34878D82A}">
                    <a16:rowId xmlns:a16="http://schemas.microsoft.com/office/drawing/2014/main" val="2603756934"/>
                  </a:ext>
                </a:extLst>
              </a:tr>
              <a:tr h="317277">
                <a:tc>
                  <a:txBody>
                    <a:bodyPr/>
                    <a:lstStyle/>
                    <a:p>
                      <a:pPr lvl="0">
                        <a:buNone/>
                      </a:pPr>
                      <a:r>
                        <a:rPr lang="nl-NL" sz="1200"/>
                        <a:t>10 mrt</a:t>
                      </a:r>
                    </a:p>
                  </a:txBody>
                  <a:tcPr/>
                </a:tc>
                <a:tc>
                  <a:txBody>
                    <a:bodyPr/>
                    <a:lstStyle/>
                    <a:p>
                      <a:pPr lvl="0">
                        <a:buNone/>
                      </a:pPr>
                      <a:r>
                        <a:rPr lang="nl-NL" sz="1200"/>
                        <a:t>Driehoekgesprekken</a:t>
                      </a:r>
                    </a:p>
                  </a:txBody>
                  <a:tcPr/>
                </a:tc>
                <a:extLst>
                  <a:ext uri="{0D108BD9-81ED-4DB2-BD59-A6C34878D82A}">
                    <a16:rowId xmlns:a16="http://schemas.microsoft.com/office/drawing/2014/main" val="950513696"/>
                  </a:ext>
                </a:extLst>
              </a:tr>
              <a:tr h="544459">
                <a:tc>
                  <a:txBody>
                    <a:bodyPr/>
                    <a:lstStyle/>
                    <a:p>
                      <a:pPr lvl="0">
                        <a:buNone/>
                      </a:pPr>
                      <a:r>
                        <a:rPr lang="nl-NL" sz="1200"/>
                        <a:t>13 mrt</a:t>
                      </a:r>
                    </a:p>
                  </a:txBody>
                  <a:tcPr/>
                </a:tc>
                <a:tc>
                  <a:txBody>
                    <a:bodyPr/>
                    <a:lstStyle/>
                    <a:p>
                      <a:pPr lvl="0">
                        <a:buNone/>
                      </a:pPr>
                      <a:r>
                        <a:rPr lang="nl-NL" sz="1200"/>
                        <a:t>Inschrijven bootcamplessen</a:t>
                      </a:r>
                    </a:p>
                  </a:txBody>
                  <a:tcPr/>
                </a:tc>
                <a:extLst>
                  <a:ext uri="{0D108BD9-81ED-4DB2-BD59-A6C34878D82A}">
                    <a16:rowId xmlns:a16="http://schemas.microsoft.com/office/drawing/2014/main" val="511788324"/>
                  </a:ext>
                </a:extLst>
              </a:tr>
              <a:tr h="317277">
                <a:tc>
                  <a:txBody>
                    <a:bodyPr/>
                    <a:lstStyle/>
                    <a:p>
                      <a:r>
                        <a:rPr lang="nl-NL" sz="1200" dirty="0"/>
                        <a:t>1april t/m 6mei</a:t>
                      </a:r>
                    </a:p>
                  </a:txBody>
                  <a:tcPr/>
                </a:tc>
                <a:tc>
                  <a:txBody>
                    <a:bodyPr/>
                    <a:lstStyle/>
                    <a:p>
                      <a:r>
                        <a:rPr lang="nl-NL" sz="1200"/>
                        <a:t>Bootcamp</a:t>
                      </a:r>
                    </a:p>
                  </a:txBody>
                  <a:tcPr/>
                </a:tc>
                <a:extLst>
                  <a:ext uri="{0D108BD9-81ED-4DB2-BD59-A6C34878D82A}">
                    <a16:rowId xmlns:a16="http://schemas.microsoft.com/office/drawing/2014/main" val="1866168338"/>
                  </a:ext>
                </a:extLst>
              </a:tr>
              <a:tr h="317277">
                <a:tc>
                  <a:txBody>
                    <a:bodyPr/>
                    <a:lstStyle/>
                    <a:p>
                      <a:r>
                        <a:rPr lang="nl-NL" sz="1200"/>
                        <a:t>16mrt t/m 7april </a:t>
                      </a:r>
                    </a:p>
                  </a:txBody>
                  <a:tcPr/>
                </a:tc>
                <a:tc>
                  <a:txBody>
                    <a:bodyPr/>
                    <a:lstStyle/>
                    <a:p>
                      <a:r>
                        <a:rPr lang="nl-NL" sz="1200"/>
                        <a:t>CSPE (TE)</a:t>
                      </a:r>
                    </a:p>
                  </a:txBody>
                  <a:tcPr/>
                </a:tc>
                <a:extLst>
                  <a:ext uri="{0D108BD9-81ED-4DB2-BD59-A6C34878D82A}">
                    <a16:rowId xmlns:a16="http://schemas.microsoft.com/office/drawing/2014/main" val="3268415580"/>
                  </a:ext>
                </a:extLst>
              </a:tr>
              <a:tr h="317277">
                <a:tc>
                  <a:txBody>
                    <a:bodyPr/>
                    <a:lstStyle/>
                    <a:p>
                      <a:r>
                        <a:rPr lang="nl-NL" sz="1200"/>
                        <a:t>20 t/m 26 mrt</a:t>
                      </a:r>
                    </a:p>
                  </a:txBody>
                  <a:tcPr/>
                </a:tc>
                <a:tc>
                  <a:txBody>
                    <a:bodyPr/>
                    <a:lstStyle/>
                    <a:p>
                      <a:r>
                        <a:rPr lang="nl-NL" sz="1200"/>
                        <a:t>Slotweek 3</a:t>
                      </a:r>
                    </a:p>
                  </a:txBody>
                  <a:tcPr/>
                </a:tc>
                <a:extLst>
                  <a:ext uri="{0D108BD9-81ED-4DB2-BD59-A6C34878D82A}">
                    <a16:rowId xmlns:a16="http://schemas.microsoft.com/office/drawing/2014/main" val="3155615160"/>
                  </a:ext>
                </a:extLst>
              </a:tr>
              <a:tr h="544459">
                <a:tc>
                  <a:txBody>
                    <a:bodyPr/>
                    <a:lstStyle/>
                    <a:p>
                      <a:r>
                        <a:rPr lang="nl-NL" sz="1200"/>
                        <a:t>26 mrt</a:t>
                      </a:r>
                    </a:p>
                  </a:txBody>
                  <a:tcPr/>
                </a:tc>
                <a:tc>
                  <a:txBody>
                    <a:bodyPr/>
                    <a:lstStyle/>
                    <a:p>
                      <a:r>
                        <a:rPr lang="nl-NL" sz="1200"/>
                        <a:t>Herkansing Maatschappijleer</a:t>
                      </a:r>
                    </a:p>
                  </a:txBody>
                  <a:tcPr/>
                </a:tc>
                <a:extLst>
                  <a:ext uri="{0D108BD9-81ED-4DB2-BD59-A6C34878D82A}">
                    <a16:rowId xmlns:a16="http://schemas.microsoft.com/office/drawing/2014/main" val="2019596438"/>
                  </a:ext>
                </a:extLst>
              </a:tr>
              <a:tr h="317277">
                <a:tc>
                  <a:txBody>
                    <a:bodyPr/>
                    <a:lstStyle/>
                    <a:p>
                      <a:r>
                        <a:rPr lang="nl-NL" sz="1200"/>
                        <a:t>9 april</a:t>
                      </a:r>
                    </a:p>
                  </a:txBody>
                  <a:tcPr/>
                </a:tc>
                <a:tc>
                  <a:txBody>
                    <a:bodyPr/>
                    <a:lstStyle/>
                    <a:p>
                      <a:r>
                        <a:rPr lang="nl-NL" sz="1200"/>
                        <a:t>Herkansen en inhalen</a:t>
                      </a:r>
                    </a:p>
                  </a:txBody>
                  <a:tcPr/>
                </a:tc>
                <a:extLst>
                  <a:ext uri="{0D108BD9-81ED-4DB2-BD59-A6C34878D82A}">
                    <a16:rowId xmlns:a16="http://schemas.microsoft.com/office/drawing/2014/main" val="3052447227"/>
                  </a:ext>
                </a:extLst>
              </a:tr>
              <a:tr h="544459">
                <a:tc>
                  <a:txBody>
                    <a:bodyPr/>
                    <a:lstStyle/>
                    <a:p>
                      <a:r>
                        <a:rPr lang="nl-NL" sz="1200"/>
                        <a:t>16+17 april</a:t>
                      </a:r>
                    </a:p>
                  </a:txBody>
                  <a:tcPr/>
                </a:tc>
                <a:tc>
                  <a:txBody>
                    <a:bodyPr/>
                    <a:lstStyle/>
                    <a:p>
                      <a:r>
                        <a:rPr lang="nl-NL" sz="1200"/>
                        <a:t>SE lijsten ontvangen, tekenen, inleveren</a:t>
                      </a:r>
                    </a:p>
                  </a:txBody>
                  <a:tcPr/>
                </a:tc>
                <a:extLst>
                  <a:ext uri="{0D108BD9-81ED-4DB2-BD59-A6C34878D82A}">
                    <a16:rowId xmlns:a16="http://schemas.microsoft.com/office/drawing/2014/main" val="583927089"/>
                  </a:ext>
                </a:extLst>
              </a:tr>
              <a:tr h="317277">
                <a:tc>
                  <a:txBody>
                    <a:bodyPr/>
                    <a:lstStyle/>
                    <a:p>
                      <a:r>
                        <a:rPr lang="nl-NL" sz="1200"/>
                        <a:t>8mei t/m 22 mei</a:t>
                      </a:r>
                    </a:p>
                  </a:txBody>
                  <a:tcPr/>
                </a:tc>
                <a:tc>
                  <a:txBody>
                    <a:bodyPr/>
                    <a:lstStyle/>
                    <a:p>
                      <a:r>
                        <a:rPr lang="nl-NL" sz="1200"/>
                        <a:t>CE tijdvak1</a:t>
                      </a:r>
                    </a:p>
                  </a:txBody>
                  <a:tcPr/>
                </a:tc>
                <a:extLst>
                  <a:ext uri="{0D108BD9-81ED-4DB2-BD59-A6C34878D82A}">
                    <a16:rowId xmlns:a16="http://schemas.microsoft.com/office/drawing/2014/main" val="2713271678"/>
                  </a:ext>
                </a:extLst>
              </a:tr>
              <a:tr h="544459">
                <a:tc>
                  <a:txBody>
                    <a:bodyPr/>
                    <a:lstStyle/>
                    <a:p>
                      <a:r>
                        <a:rPr lang="nl-NL" sz="1200"/>
                        <a:t>11juni</a:t>
                      </a:r>
                    </a:p>
                  </a:txBody>
                  <a:tcPr/>
                </a:tc>
                <a:tc>
                  <a:txBody>
                    <a:bodyPr/>
                    <a:lstStyle/>
                    <a:p>
                      <a:r>
                        <a:rPr lang="nl-NL" sz="1200" err="1"/>
                        <a:t>Uitslagdag</a:t>
                      </a:r>
                      <a:r>
                        <a:rPr lang="nl-NL" sz="1200"/>
                        <a:t> tijdvak 1</a:t>
                      </a:r>
                    </a:p>
                    <a:p>
                      <a:r>
                        <a:rPr lang="nl-NL" sz="1200"/>
                        <a:t>Cijferlijst ophalen</a:t>
                      </a:r>
                    </a:p>
                  </a:txBody>
                  <a:tcPr/>
                </a:tc>
                <a:extLst>
                  <a:ext uri="{0D108BD9-81ED-4DB2-BD59-A6C34878D82A}">
                    <a16:rowId xmlns:a16="http://schemas.microsoft.com/office/drawing/2014/main" val="4232347899"/>
                  </a:ext>
                </a:extLst>
              </a:tr>
              <a:tr h="544459">
                <a:tc>
                  <a:txBody>
                    <a:bodyPr/>
                    <a:lstStyle/>
                    <a:p>
                      <a:r>
                        <a:rPr lang="nl-NL" sz="1200"/>
                        <a:t>12juni</a:t>
                      </a:r>
                    </a:p>
                  </a:txBody>
                  <a:tcPr/>
                </a:tc>
                <a:tc>
                  <a:txBody>
                    <a:bodyPr/>
                    <a:lstStyle/>
                    <a:p>
                      <a:r>
                        <a:rPr lang="nl-NL" sz="1200"/>
                        <a:t>Cijferlijst getekend retour</a:t>
                      </a:r>
                    </a:p>
                  </a:txBody>
                  <a:tcPr/>
                </a:tc>
                <a:extLst>
                  <a:ext uri="{0D108BD9-81ED-4DB2-BD59-A6C34878D82A}">
                    <a16:rowId xmlns:a16="http://schemas.microsoft.com/office/drawing/2014/main" val="3563446256"/>
                  </a:ext>
                </a:extLst>
              </a:tr>
              <a:tr h="544459">
                <a:tc>
                  <a:txBody>
                    <a:bodyPr/>
                    <a:lstStyle/>
                    <a:p>
                      <a:r>
                        <a:rPr lang="nl-NL" sz="1200"/>
                        <a:t>16 t/m 23juni</a:t>
                      </a:r>
                    </a:p>
                  </a:txBody>
                  <a:tcPr/>
                </a:tc>
                <a:tc>
                  <a:txBody>
                    <a:bodyPr/>
                    <a:lstStyle/>
                    <a:p>
                      <a:r>
                        <a:rPr lang="nl-NL" sz="1200"/>
                        <a:t>CE tijdvak 2 </a:t>
                      </a:r>
                    </a:p>
                    <a:p>
                      <a:r>
                        <a:rPr lang="nl-NL" sz="1200"/>
                        <a:t>Herkansingen</a:t>
                      </a:r>
                    </a:p>
                  </a:txBody>
                  <a:tcPr/>
                </a:tc>
                <a:extLst>
                  <a:ext uri="{0D108BD9-81ED-4DB2-BD59-A6C34878D82A}">
                    <a16:rowId xmlns:a16="http://schemas.microsoft.com/office/drawing/2014/main" val="3769349125"/>
                  </a:ext>
                </a:extLst>
              </a:tr>
              <a:tr h="544459">
                <a:tc>
                  <a:txBody>
                    <a:bodyPr/>
                    <a:lstStyle/>
                    <a:p>
                      <a:r>
                        <a:rPr lang="nl-NL" sz="1200"/>
                        <a:t>30juni</a:t>
                      </a:r>
                    </a:p>
                  </a:txBody>
                  <a:tcPr/>
                </a:tc>
                <a:tc>
                  <a:txBody>
                    <a:bodyPr/>
                    <a:lstStyle/>
                    <a:p>
                      <a:r>
                        <a:rPr lang="nl-NL" sz="1200" err="1"/>
                        <a:t>Uitslagdag</a:t>
                      </a:r>
                      <a:r>
                        <a:rPr lang="nl-NL" sz="1200"/>
                        <a:t> tijdvak 2</a:t>
                      </a:r>
                    </a:p>
                    <a:p>
                      <a:r>
                        <a:rPr lang="nl-NL" sz="1200"/>
                        <a:t>Diplomering</a:t>
                      </a:r>
                    </a:p>
                  </a:txBody>
                  <a:tcPr/>
                </a:tc>
                <a:extLst>
                  <a:ext uri="{0D108BD9-81ED-4DB2-BD59-A6C34878D82A}">
                    <a16:rowId xmlns:a16="http://schemas.microsoft.com/office/drawing/2014/main" val="2183662337"/>
                  </a:ext>
                </a:extLst>
              </a:tr>
              <a:tr h="317277">
                <a:tc>
                  <a:txBody>
                    <a:bodyPr/>
                    <a:lstStyle/>
                    <a:p>
                      <a:r>
                        <a:rPr lang="nl-NL" sz="1200"/>
                        <a:t>11 t/m 20 aug</a:t>
                      </a:r>
                    </a:p>
                  </a:txBody>
                  <a:tcPr/>
                </a:tc>
                <a:tc>
                  <a:txBody>
                    <a:bodyPr/>
                    <a:lstStyle/>
                    <a:p>
                      <a:r>
                        <a:rPr lang="nl-NL" sz="1200" dirty="0"/>
                        <a:t>CE tijdvak 3</a:t>
                      </a:r>
                    </a:p>
                  </a:txBody>
                  <a:tcPr/>
                </a:tc>
                <a:extLst>
                  <a:ext uri="{0D108BD9-81ED-4DB2-BD59-A6C34878D82A}">
                    <a16:rowId xmlns:a16="http://schemas.microsoft.com/office/drawing/2014/main" val="2295697395"/>
                  </a:ext>
                </a:extLst>
              </a:tr>
            </a:tbl>
          </a:graphicData>
        </a:graphic>
      </p:graphicFrame>
    </p:spTree>
    <p:extLst>
      <p:ext uri="{BB962C8B-B14F-4D97-AF65-F5344CB8AC3E}">
        <p14:creationId xmlns:p14="http://schemas.microsoft.com/office/powerpoint/2010/main" val="3278965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FC5887-4A9C-2BD3-B1BC-47F42F2C80B3}"/>
              </a:ext>
            </a:extLst>
          </p:cNvPr>
          <p:cNvSpPr>
            <a:spLocks noGrp="1"/>
          </p:cNvSpPr>
          <p:nvPr>
            <p:ph type="title"/>
          </p:nvPr>
        </p:nvSpPr>
        <p:spPr/>
        <p:txBody>
          <a:bodyPr/>
          <a:lstStyle/>
          <a:p>
            <a:r>
              <a:rPr lang="nl-NL"/>
              <a:t>Welkom</a:t>
            </a:r>
          </a:p>
        </p:txBody>
      </p:sp>
      <p:sp>
        <p:nvSpPr>
          <p:cNvPr id="3" name="Tijdelijke aanduiding voor inhoud 2">
            <a:extLst>
              <a:ext uri="{FF2B5EF4-FFF2-40B4-BE49-F238E27FC236}">
                <a16:creationId xmlns:a16="http://schemas.microsoft.com/office/drawing/2014/main" id="{4D7D1F89-F472-F3AB-2135-CB9C0C276509}"/>
              </a:ext>
            </a:extLst>
          </p:cNvPr>
          <p:cNvSpPr>
            <a:spLocks noGrp="1"/>
          </p:cNvSpPr>
          <p:nvPr>
            <p:ph idx="1"/>
          </p:nvPr>
        </p:nvSpPr>
        <p:spPr>
          <a:xfrm>
            <a:off x="612647" y="1715533"/>
            <a:ext cx="6028785" cy="2134572"/>
          </a:xfrm>
        </p:spPr>
        <p:txBody>
          <a:bodyPr>
            <a:normAutofit/>
          </a:bodyPr>
          <a:lstStyle/>
          <a:p>
            <a:r>
              <a:rPr lang="nl-NL"/>
              <a:t>Deel 1 Informatie afronden schoolexamen</a:t>
            </a:r>
          </a:p>
          <a:p>
            <a:r>
              <a:rPr lang="nl-NL"/>
              <a:t>Deel 2 Voorbereiding op de examens</a:t>
            </a:r>
          </a:p>
          <a:p>
            <a:r>
              <a:rPr lang="nl-NL"/>
              <a:t>Deel 3 Tijdens de examens</a:t>
            </a:r>
          </a:p>
          <a:p>
            <a:r>
              <a:rPr lang="nl-NL"/>
              <a:t>Deel 4 Na de examens</a:t>
            </a:r>
          </a:p>
        </p:txBody>
      </p:sp>
      <p:sp>
        <p:nvSpPr>
          <p:cNvPr id="4" name="Tekstvak 3">
            <a:extLst>
              <a:ext uri="{FF2B5EF4-FFF2-40B4-BE49-F238E27FC236}">
                <a16:creationId xmlns:a16="http://schemas.microsoft.com/office/drawing/2014/main" id="{F1972031-02A2-21D4-E932-57BAA851B74F}"/>
              </a:ext>
            </a:extLst>
          </p:cNvPr>
          <p:cNvSpPr txBox="1"/>
          <p:nvPr/>
        </p:nvSpPr>
        <p:spPr>
          <a:xfrm>
            <a:off x="6242040" y="4520461"/>
            <a:ext cx="5550568" cy="1477328"/>
          </a:xfrm>
          <a:prstGeom prst="rect">
            <a:avLst/>
          </a:prstGeom>
          <a:solidFill>
            <a:schemeClr val="accent4">
              <a:lumMod val="40000"/>
              <a:lumOff val="60000"/>
            </a:schemeClr>
          </a:solidFill>
        </p:spPr>
        <p:txBody>
          <a:bodyPr wrap="square" rtlCol="0">
            <a:spAutoFit/>
          </a:bodyPr>
          <a:lstStyle/>
          <a:p>
            <a:r>
              <a:rPr lang="nl-NL"/>
              <a:t>SE = Schoolexamen = alle onderdelen uit het PTA</a:t>
            </a:r>
          </a:p>
          <a:p>
            <a:endParaRPr lang="nl-NL"/>
          </a:p>
          <a:p>
            <a:r>
              <a:rPr lang="nl-NL"/>
              <a:t>CSPE = Centraal schriftelijk praktijk examen (TE)</a:t>
            </a:r>
          </a:p>
          <a:p>
            <a:endParaRPr lang="nl-NL"/>
          </a:p>
          <a:p>
            <a:r>
              <a:rPr lang="nl-NL"/>
              <a:t>CE = Centraal eindexamen </a:t>
            </a:r>
          </a:p>
        </p:txBody>
      </p:sp>
      <p:pic>
        <p:nvPicPr>
          <p:cNvPr id="1026" name="Picture 2" descr="Draagbare telefoon verboden bordje ISO 7010 P013 - 75mm met tape |  CombiCraft">
            <a:extLst>
              <a:ext uri="{FF2B5EF4-FFF2-40B4-BE49-F238E27FC236}">
                <a16:creationId xmlns:a16="http://schemas.microsoft.com/office/drawing/2014/main" id="{47AED021-F651-E8F9-33E2-3BED08E4B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0492" y="203643"/>
            <a:ext cx="1292116" cy="12921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inder jargon &amp; Engelse woorden, meer heldere taal - Frankwatching">
            <a:extLst>
              <a:ext uri="{FF2B5EF4-FFF2-40B4-BE49-F238E27FC236}">
                <a16:creationId xmlns:a16="http://schemas.microsoft.com/office/drawing/2014/main" id="{B2EBBCA9-63F9-B609-BFBC-17281F5B5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40" y="3326661"/>
            <a:ext cx="1701800" cy="119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58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456DBD1-1048-5A22-C973-3E5FA83F5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CB113F-5453-7F38-E257-961140175EB1}"/>
              </a:ext>
            </a:extLst>
          </p:cNvPr>
          <p:cNvSpPr>
            <a:spLocks noGrp="1"/>
          </p:cNvSpPr>
          <p:nvPr>
            <p:ph type="title"/>
          </p:nvPr>
        </p:nvSpPr>
        <p:spPr>
          <a:xfrm>
            <a:off x="585082" y="968256"/>
            <a:ext cx="11021835" cy="2774393"/>
          </a:xfrm>
          <a:solidFill>
            <a:schemeClr val="accent4">
              <a:lumMod val="40000"/>
              <a:lumOff val="60000"/>
            </a:schemeClr>
          </a:solidFill>
        </p:spPr>
        <p:txBody>
          <a:bodyPr vert="horz" lIns="91440" tIns="45720" rIns="91440" bIns="45720" rtlCol="0" anchor="b">
            <a:normAutofit/>
          </a:bodyPr>
          <a:lstStyle/>
          <a:p>
            <a:r>
              <a:rPr lang="en-US" sz="5400"/>
              <a:t>Deel 1 </a:t>
            </a:r>
            <a:br>
              <a:rPr lang="en-US" sz="5400"/>
            </a:br>
            <a:r>
              <a:rPr lang="en-US" sz="5400"/>
              <a:t>	</a:t>
            </a:r>
            <a:r>
              <a:rPr lang="en-US" sz="5400" err="1"/>
              <a:t>Informatie</a:t>
            </a:r>
            <a:r>
              <a:rPr lang="en-US" sz="5400"/>
              <a:t> </a:t>
            </a:r>
            <a:r>
              <a:rPr lang="en-US" sz="5400" err="1"/>
              <a:t>afronden</a:t>
            </a:r>
            <a:r>
              <a:rPr lang="en-US" sz="5400"/>
              <a:t> 	</a:t>
            </a:r>
            <a:r>
              <a:rPr lang="en-US" sz="5400" err="1"/>
              <a:t>schoolexamen</a:t>
            </a:r>
            <a:endParaRPr lang="en-US" sz="5400"/>
          </a:p>
        </p:txBody>
      </p:sp>
    </p:spTree>
    <p:extLst>
      <p:ext uri="{BB962C8B-B14F-4D97-AF65-F5344CB8AC3E}">
        <p14:creationId xmlns:p14="http://schemas.microsoft.com/office/powerpoint/2010/main" val="181771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F2A6B0-5E05-AF51-1706-803EAE19C822}"/>
              </a:ext>
            </a:extLst>
          </p:cNvPr>
          <p:cNvSpPr>
            <a:spLocks noGrp="1"/>
          </p:cNvSpPr>
          <p:nvPr>
            <p:ph type="title"/>
          </p:nvPr>
        </p:nvSpPr>
        <p:spPr/>
        <p:txBody>
          <a:bodyPr/>
          <a:lstStyle/>
          <a:p>
            <a:r>
              <a:rPr lang="nl-NL"/>
              <a:t>Afronden schoolexamen</a:t>
            </a:r>
          </a:p>
        </p:txBody>
      </p:sp>
      <p:sp>
        <p:nvSpPr>
          <p:cNvPr id="3" name="Tijdelijke aanduiding voor inhoud 2">
            <a:extLst>
              <a:ext uri="{FF2B5EF4-FFF2-40B4-BE49-F238E27FC236}">
                <a16:creationId xmlns:a16="http://schemas.microsoft.com/office/drawing/2014/main" id="{A454C1DB-A58D-84B6-5779-715760A3778E}"/>
              </a:ext>
            </a:extLst>
          </p:cNvPr>
          <p:cNvSpPr>
            <a:spLocks noGrp="1"/>
          </p:cNvSpPr>
          <p:nvPr>
            <p:ph idx="1"/>
          </p:nvPr>
        </p:nvSpPr>
        <p:spPr>
          <a:xfrm>
            <a:off x="612647" y="1715532"/>
            <a:ext cx="10653579" cy="1563696"/>
          </a:xfrm>
        </p:spPr>
        <p:txBody>
          <a:bodyPr vert="horz" lIns="91440" tIns="45720" rIns="91440" bIns="45720" rtlCol="0" anchor="t">
            <a:normAutofit/>
          </a:bodyPr>
          <a:lstStyle/>
          <a:p>
            <a:pPr marL="0" indent="0" algn="ctr">
              <a:buNone/>
            </a:pPr>
            <a:r>
              <a:rPr lang="nl-NL" b="1"/>
              <a:t>Belangrijk!</a:t>
            </a:r>
          </a:p>
          <a:p>
            <a:pPr marL="0" indent="0">
              <a:buNone/>
            </a:pPr>
            <a:r>
              <a:rPr lang="nl-NL" b="1"/>
              <a:t>Alle toetsen, opdrachten en handelingsdelen moeten allemaal gedaan zijn om te mogen starten met het CE</a:t>
            </a:r>
          </a:p>
          <a:p>
            <a:pPr marL="0" indent="0" algn="ctr">
              <a:buNone/>
            </a:pPr>
            <a:endParaRPr lang="nl-NL" b="1"/>
          </a:p>
        </p:txBody>
      </p:sp>
      <p:sp>
        <p:nvSpPr>
          <p:cNvPr id="4" name="Tekstvak 3">
            <a:extLst>
              <a:ext uri="{FF2B5EF4-FFF2-40B4-BE49-F238E27FC236}">
                <a16:creationId xmlns:a16="http://schemas.microsoft.com/office/drawing/2014/main" id="{424DA738-6872-4338-DF3A-E17FF60BEA92}"/>
              </a:ext>
            </a:extLst>
          </p:cNvPr>
          <p:cNvSpPr txBox="1"/>
          <p:nvPr/>
        </p:nvSpPr>
        <p:spPr>
          <a:xfrm>
            <a:off x="1954923" y="4837862"/>
            <a:ext cx="8460828" cy="1200329"/>
          </a:xfrm>
          <a:prstGeom prst="rect">
            <a:avLst/>
          </a:prstGeom>
          <a:solidFill>
            <a:schemeClr val="accent4">
              <a:lumMod val="40000"/>
              <a:lumOff val="60000"/>
            </a:schemeClr>
          </a:solidFill>
        </p:spPr>
        <p:txBody>
          <a:bodyPr wrap="square" lIns="91440" tIns="45720" rIns="91440" bIns="45720" rtlCol="0" anchor="t">
            <a:spAutoFit/>
          </a:bodyPr>
          <a:lstStyle/>
          <a:p>
            <a:r>
              <a:rPr lang="nl-NL"/>
              <a:t>20 mrt t/m 26 mrt 2026: 	Laatste slotweek</a:t>
            </a:r>
          </a:p>
          <a:p>
            <a:r>
              <a:rPr lang="nl-NL"/>
              <a:t>26 mrt 2026:		Herkansing maatschappijleer</a:t>
            </a:r>
          </a:p>
          <a:p>
            <a:r>
              <a:rPr lang="nl-NL"/>
              <a:t>9 april 2026:		Examens oefenen / herkansen en inhalen</a:t>
            </a:r>
          </a:p>
          <a:p>
            <a:endParaRPr lang="nl-NL"/>
          </a:p>
        </p:txBody>
      </p:sp>
      <p:pic>
        <p:nvPicPr>
          <p:cNvPr id="2050" name="Picture 2" descr="1.037.600+ Agenda Stockfoto's, afbeeldingen en royalty-free beelden -  iStock | Planning, Kalender, Checklist">
            <a:extLst>
              <a:ext uri="{FF2B5EF4-FFF2-40B4-BE49-F238E27FC236}">
                <a16:creationId xmlns:a16="http://schemas.microsoft.com/office/drawing/2014/main" id="{1062B29D-0FEC-A0DC-6B12-52102BEA4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79460">
            <a:off x="9848958" y="3935917"/>
            <a:ext cx="1133584" cy="136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4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4787D7D-2A76-33CD-685D-A3B5446307CF}"/>
              </a:ext>
            </a:extLst>
          </p:cNvPr>
          <p:cNvSpPr>
            <a:spLocks noGrp="1"/>
          </p:cNvSpPr>
          <p:nvPr>
            <p:ph type="title"/>
          </p:nvPr>
        </p:nvSpPr>
        <p:spPr>
          <a:xfrm>
            <a:off x="612649" y="548638"/>
            <a:ext cx="3493008" cy="5788152"/>
          </a:xfrm>
        </p:spPr>
        <p:txBody>
          <a:bodyPr anchor="ctr">
            <a:normAutofit/>
          </a:bodyPr>
          <a:lstStyle/>
          <a:p>
            <a:r>
              <a:rPr lang="nl-NL" sz="4000"/>
              <a:t>Afronden schooleamen</a:t>
            </a:r>
          </a:p>
        </p:txBody>
      </p:sp>
      <p:graphicFrame>
        <p:nvGraphicFramePr>
          <p:cNvPr id="5" name="Tijdelijke aanduiding voor inhoud 2">
            <a:extLst>
              <a:ext uri="{FF2B5EF4-FFF2-40B4-BE49-F238E27FC236}">
                <a16:creationId xmlns:a16="http://schemas.microsoft.com/office/drawing/2014/main" id="{0CC65743-9336-15B5-5805-BA3C50B35419}"/>
              </a:ext>
            </a:extLst>
          </p:cNvPr>
          <p:cNvGraphicFramePr>
            <a:graphicFrameLocks noGrp="1"/>
          </p:cNvGraphicFramePr>
          <p:nvPr>
            <p:ph idx="1"/>
            <p:extLst>
              <p:ext uri="{D42A27DB-BD31-4B8C-83A1-F6EECF244321}">
                <p14:modId xmlns:p14="http://schemas.microsoft.com/office/powerpoint/2010/main" val="2994084347"/>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93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0DC7E-5067-E7AA-9C58-19D8726B80F8}"/>
              </a:ext>
            </a:extLst>
          </p:cNvPr>
          <p:cNvSpPr>
            <a:spLocks noGrp="1"/>
          </p:cNvSpPr>
          <p:nvPr>
            <p:ph type="title"/>
          </p:nvPr>
        </p:nvSpPr>
        <p:spPr/>
        <p:txBody>
          <a:bodyPr/>
          <a:lstStyle/>
          <a:p>
            <a:r>
              <a:rPr lang="nl-NL"/>
              <a:t>Afronden schoolexamen	cijferlijsten</a:t>
            </a:r>
          </a:p>
        </p:txBody>
      </p:sp>
      <p:sp>
        <p:nvSpPr>
          <p:cNvPr id="3" name="Tijdelijke aanduiding voor inhoud 2">
            <a:extLst>
              <a:ext uri="{FF2B5EF4-FFF2-40B4-BE49-F238E27FC236}">
                <a16:creationId xmlns:a16="http://schemas.microsoft.com/office/drawing/2014/main" id="{5B110845-7B5A-D691-7D06-0BAA253C16CB}"/>
              </a:ext>
            </a:extLst>
          </p:cNvPr>
          <p:cNvSpPr>
            <a:spLocks noGrp="1"/>
          </p:cNvSpPr>
          <p:nvPr>
            <p:ph idx="1"/>
          </p:nvPr>
        </p:nvSpPr>
        <p:spPr>
          <a:xfrm>
            <a:off x="612648" y="1680898"/>
            <a:ext cx="8268594" cy="2449668"/>
          </a:xfrm>
          <a:solidFill>
            <a:schemeClr val="accent4">
              <a:lumMod val="40000"/>
              <a:lumOff val="60000"/>
            </a:schemeClr>
          </a:solidFill>
        </p:spPr>
        <p:txBody>
          <a:bodyPr vert="horz" lIns="91440" tIns="45720" rIns="91440" bIns="45720" rtlCol="0" anchor="t">
            <a:normAutofit/>
          </a:bodyPr>
          <a:lstStyle/>
          <a:p>
            <a:r>
              <a:rPr lang="nl-NL"/>
              <a:t>16 april 2026:</a:t>
            </a:r>
          </a:p>
          <a:p>
            <a:pPr lvl="1"/>
            <a:r>
              <a:rPr lang="nl-NL"/>
              <a:t>Cijferlijst SE wordt uitgedeeld aan de leerlingen ter control</a:t>
            </a:r>
          </a:p>
          <a:p>
            <a:pPr lvl="1"/>
            <a:endParaRPr lang="nl-NL"/>
          </a:p>
          <a:p>
            <a:r>
              <a:rPr lang="nl-NL"/>
              <a:t>17 april 2026:</a:t>
            </a:r>
          </a:p>
          <a:p>
            <a:pPr lvl="1"/>
            <a:r>
              <a:rPr lang="nl-NL"/>
              <a:t>Ondertekend inleveren definitieve SE-cijferlijst door ouders en leerling</a:t>
            </a:r>
          </a:p>
          <a:p>
            <a:pPr marL="228600" lvl="1" indent="0">
              <a:buNone/>
            </a:pPr>
            <a:endParaRPr lang="nl-NL"/>
          </a:p>
        </p:txBody>
      </p:sp>
      <p:sp>
        <p:nvSpPr>
          <p:cNvPr id="4" name="Tekstvak 3">
            <a:extLst>
              <a:ext uri="{FF2B5EF4-FFF2-40B4-BE49-F238E27FC236}">
                <a16:creationId xmlns:a16="http://schemas.microsoft.com/office/drawing/2014/main" id="{D7227920-488F-7FE7-C7B7-58E59D95EC48}"/>
              </a:ext>
            </a:extLst>
          </p:cNvPr>
          <p:cNvSpPr txBox="1"/>
          <p:nvPr/>
        </p:nvSpPr>
        <p:spPr>
          <a:xfrm>
            <a:off x="612648" y="4616493"/>
            <a:ext cx="10709150" cy="646331"/>
          </a:xfrm>
          <a:prstGeom prst="rect">
            <a:avLst/>
          </a:prstGeom>
          <a:noFill/>
        </p:spPr>
        <p:txBody>
          <a:bodyPr wrap="none" rtlCol="0">
            <a:spAutoFit/>
          </a:bodyPr>
          <a:lstStyle/>
          <a:p>
            <a:r>
              <a:rPr lang="nl-NL" u="sng"/>
              <a:t>LET OP! Het inleveren van deze lijsten is verplicht. Geen lijst is geen aanvraag voor het CE tijdvak 1.</a:t>
            </a:r>
          </a:p>
          <a:p>
            <a:endParaRPr lang="nl-NL"/>
          </a:p>
        </p:txBody>
      </p:sp>
      <p:pic>
        <p:nvPicPr>
          <p:cNvPr id="5" name="Picture 2" descr="1.037.600+ Agenda Stockfoto's, afbeeldingen en royalty-free beelden -  iStock | Planning, Kalender, Checklist">
            <a:extLst>
              <a:ext uri="{FF2B5EF4-FFF2-40B4-BE49-F238E27FC236}">
                <a16:creationId xmlns:a16="http://schemas.microsoft.com/office/drawing/2014/main" id="{05FB9509-0111-FB0A-D65E-1E0665004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79460">
            <a:off x="8461591" y="1503816"/>
            <a:ext cx="1133584" cy="136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604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02BF3-8A9B-AF85-C212-4207129182F0}"/>
              </a:ext>
            </a:extLst>
          </p:cNvPr>
          <p:cNvSpPr>
            <a:spLocks noGrp="1"/>
          </p:cNvSpPr>
          <p:nvPr>
            <p:ph type="title"/>
          </p:nvPr>
        </p:nvSpPr>
        <p:spPr>
          <a:xfrm>
            <a:off x="612648" y="548639"/>
            <a:ext cx="8074152" cy="3542097"/>
          </a:xfrm>
          <a:solidFill>
            <a:schemeClr val="accent4">
              <a:lumMod val="40000"/>
              <a:lumOff val="60000"/>
            </a:schemeClr>
          </a:solidFill>
        </p:spPr>
        <p:txBody>
          <a:bodyPr>
            <a:normAutofit/>
          </a:bodyPr>
          <a:lstStyle/>
          <a:p>
            <a:r>
              <a:rPr lang="nl-NL" sz="5400"/>
              <a:t>Deel 2 </a:t>
            </a:r>
            <a:br>
              <a:rPr lang="nl-NL" sz="5400"/>
            </a:br>
            <a:r>
              <a:rPr lang="nl-NL" sz="5400"/>
              <a:t>	Voorbereiding op de 	centrale examens</a:t>
            </a:r>
          </a:p>
        </p:txBody>
      </p:sp>
    </p:spTree>
    <p:extLst>
      <p:ext uri="{BB962C8B-B14F-4D97-AF65-F5344CB8AC3E}">
        <p14:creationId xmlns:p14="http://schemas.microsoft.com/office/powerpoint/2010/main" val="160967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310101-678A-C5AC-174C-0FE806C0C93C}"/>
              </a:ext>
            </a:extLst>
          </p:cNvPr>
          <p:cNvSpPr>
            <a:spLocks noGrp="1"/>
          </p:cNvSpPr>
          <p:nvPr>
            <p:ph type="title"/>
          </p:nvPr>
        </p:nvSpPr>
        <p:spPr>
          <a:xfrm>
            <a:off x="612649" y="548638"/>
            <a:ext cx="3493008" cy="5788152"/>
          </a:xfrm>
        </p:spPr>
        <p:txBody>
          <a:bodyPr anchor="ctr">
            <a:normAutofit/>
          </a:bodyPr>
          <a:lstStyle/>
          <a:p>
            <a:r>
              <a:rPr lang="nl-NL" sz="3700"/>
              <a:t>Voorbereiding op CE	</a:t>
            </a:r>
          </a:p>
        </p:txBody>
      </p:sp>
      <p:graphicFrame>
        <p:nvGraphicFramePr>
          <p:cNvPr id="12" name="Tijdelijke aanduiding voor inhoud 2">
            <a:extLst>
              <a:ext uri="{FF2B5EF4-FFF2-40B4-BE49-F238E27FC236}">
                <a16:creationId xmlns:a16="http://schemas.microsoft.com/office/drawing/2014/main" id="{211ABCF5-006F-F89F-F969-163CD45E9437}"/>
              </a:ext>
            </a:extLst>
          </p:cNvPr>
          <p:cNvGraphicFramePr>
            <a:graphicFrameLocks noGrp="1"/>
          </p:cNvGraphicFramePr>
          <p:nvPr>
            <p:ph idx="1"/>
            <p:extLst>
              <p:ext uri="{D42A27DB-BD31-4B8C-83A1-F6EECF244321}">
                <p14:modId xmlns:p14="http://schemas.microsoft.com/office/powerpoint/2010/main" val="1886994923"/>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8674096"/>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69B7774F1BB34295F74D9FAF3C9893" ma:contentTypeVersion="4" ma:contentTypeDescription="Een nieuw document maken." ma:contentTypeScope="" ma:versionID="f8332d293983c6b8f015193d92bc6081">
  <xsd:schema xmlns:xsd="http://www.w3.org/2001/XMLSchema" xmlns:xs="http://www.w3.org/2001/XMLSchema" xmlns:p="http://schemas.microsoft.com/office/2006/metadata/properties" xmlns:ns2="b6d02266-058e-4980-bb52-a7677919ba5a" targetNamespace="http://schemas.microsoft.com/office/2006/metadata/properties" ma:root="true" ma:fieldsID="5d640f69bcd8c1ce7d3434ce163287b8" ns2:_="">
    <xsd:import namespace="b6d02266-058e-4980-bb52-a7677919ba5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d02266-058e-4980-bb52-a7677919ba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38D7BA-7CF6-48EE-B745-73A0E1F1F5BB}">
  <ds:schemaRefs>
    <ds:schemaRef ds:uri="http://schemas.microsoft.com/sharepoint/v3/contenttype/forms"/>
  </ds:schemaRefs>
</ds:datastoreItem>
</file>

<file path=customXml/itemProps2.xml><?xml version="1.0" encoding="utf-8"?>
<ds:datastoreItem xmlns:ds="http://schemas.openxmlformats.org/officeDocument/2006/customXml" ds:itemID="{04515C4A-1771-4541-8933-86D88906C11A}">
  <ds:schemaRefs>
    <ds:schemaRef ds:uri="b6d02266-058e-4980-bb52-a7677919ba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1377544-6CEE-4620-8AFC-4AD35DDAE411}">
  <ds:schemaRefs>
    <ds:schemaRef ds:uri="b6d02266-058e-4980-bb52-a7677919ba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1340</Words>
  <Application>Microsoft Macintosh PowerPoint</Application>
  <PresentationFormat>Breedbeeld</PresentationFormat>
  <Paragraphs>228</Paragraphs>
  <Slides>26</Slides>
  <Notes>1</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Aptos</vt:lpstr>
      <vt:lpstr>Arial</vt:lpstr>
      <vt:lpstr>Calibri</vt:lpstr>
      <vt:lpstr>Neue Haas Grotesk Text Pro</vt:lpstr>
      <vt:lpstr>Wingdings</vt:lpstr>
      <vt:lpstr>VanillaVTI</vt:lpstr>
      <vt:lpstr>PowerPoint-presentatie</vt:lpstr>
      <vt:lpstr>Examens wat kunt u verwachten</vt:lpstr>
      <vt:lpstr>Welkom</vt:lpstr>
      <vt:lpstr>Deel 1   Informatie afronden  schoolexamen</vt:lpstr>
      <vt:lpstr>Afronden schoolexamen</vt:lpstr>
      <vt:lpstr>Afronden schooleamen</vt:lpstr>
      <vt:lpstr>Afronden schoolexamen cijferlijsten</vt:lpstr>
      <vt:lpstr>Deel 2   Voorbereiding op de  centrale examens</vt:lpstr>
      <vt:lpstr>Voorbereiding op CE </vt:lpstr>
      <vt:lpstr>Laatste voorbereiding op school</vt:lpstr>
      <vt:lpstr>Bootcamp </vt:lpstr>
      <vt:lpstr>Extra voorbereiding op het CE</vt:lpstr>
      <vt:lpstr>Laatste voorbereiding thuis </vt:lpstr>
      <vt:lpstr>Deel 3:   Tijdens de examens</vt:lpstr>
      <vt:lpstr>Rooster tijdvak 1 CE</vt:lpstr>
      <vt:lpstr>Good te know</vt:lpstr>
      <vt:lpstr>Verhinderd tijdens examens</vt:lpstr>
      <vt:lpstr>Te laat tijdens examens</vt:lpstr>
      <vt:lpstr>Deel 4: Na de examens</vt:lpstr>
      <vt:lpstr>Slaag- zakregeling</vt:lpstr>
      <vt:lpstr>Voorbeeld voorwaarde 1 5,5 of hoger CE-cijfers</vt:lpstr>
      <vt:lpstr>Voorbeeld berekening eindcijfer</vt:lpstr>
      <vt:lpstr>Voorbeeld voorwaarde 2, voldaan</vt:lpstr>
      <vt:lpstr>Voorbeeld voorwaarde 2, NIET voldaan</vt:lpstr>
      <vt:lpstr>Na de CE periode</vt:lpstr>
      <vt:lpstr>De laatste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Ryanne Veldman</dc:creator>
  <cp:lastModifiedBy>Ryanne Veldman</cp:lastModifiedBy>
  <cp:revision>5</cp:revision>
  <dcterms:created xsi:type="dcterms:W3CDTF">2026-02-26T16:35:37Z</dcterms:created>
  <dcterms:modified xsi:type="dcterms:W3CDTF">2026-03-04T10:59:13Z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0x0101004E69B7774F1BB34295F74D9FAF3C9893</vt:lpwstr>
  </property>
</Properties>
</file>